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335" r:id="rId2"/>
    <p:sldId id="369" r:id="rId3"/>
    <p:sldId id="370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9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27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C70B24-E74B-49E4-AE20-0CF9E12C1C33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D6A88D-B513-4D9C-A52C-733E36489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209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Title and content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CF23BA-3E88-4204-A0B3-AE12C4550CE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516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Title and content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CF23BA-3E88-4204-A0B3-AE12C4550CE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516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Title and content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CF23BA-3E88-4204-A0B3-AE12C4550CE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516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0E4B0-A890-940C-43AE-3496F8F048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6C9EE6-3DC5-280F-18CA-151A435B12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CC1499-9001-907B-C31B-D0061121B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B1EBA-20EF-4460-B9C7-789A1679F312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16B4EE-B633-469B-00D0-3F332068F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78107-2530-51E7-9A5B-E99ECDC55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0EB8-2978-49B2-8FDC-A25B530BD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897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2EDB6-5217-6A66-10AA-18A107A67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4A3EC1-7BA7-914B-2F48-69710CC1EC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C5FFE4-BD4B-11EA-A715-BA8BABFC7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B1EBA-20EF-4460-B9C7-789A1679F312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39504D-E789-4166-9E9C-05E699D25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6A7397-2EF1-4255-45A7-180997789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0EB8-2978-49B2-8FDC-A25B530BD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815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4625B5-DBDC-2C47-D8A8-532CADC50F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F581D5-82E9-E537-6B25-C5BEB2B2C8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82648D-BF9D-43EF-BECB-A10CC9A0D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B1EBA-20EF-4460-B9C7-789A1679F312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4F6BBE-C0F2-30C7-A772-B7D1BD774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58E2A0-FA48-69FF-0D64-4EA4D5669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0EB8-2978-49B2-8FDC-A25B530BD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2929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a_Title &amp; Content - Gree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2CE8B12-3DB6-D2FA-97EB-AFC9988CA92D}"/>
              </a:ext>
            </a:extLst>
          </p:cNvPr>
          <p:cNvSpPr/>
          <p:nvPr userDrawn="1"/>
        </p:nvSpPr>
        <p:spPr>
          <a:xfrm>
            <a:off x="0" y="809896"/>
            <a:ext cx="12192000" cy="60481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5B0FEC-5370-440B-9BA6-426EE7BA6237}"/>
              </a:ext>
            </a:extLst>
          </p:cNvPr>
          <p:cNvSpPr/>
          <p:nvPr userDrawn="1"/>
        </p:nvSpPr>
        <p:spPr>
          <a:xfrm>
            <a:off x="0" y="0"/>
            <a:ext cx="12192000" cy="8098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Logo of U.S. Department of Agriculture, National Institute of Food and Agriculture">
            <a:extLst>
              <a:ext uri="{FF2B5EF4-FFF2-40B4-BE49-F238E27FC236}">
                <a16:creationId xmlns:a16="http://schemas.microsoft.com/office/drawing/2014/main" id="{C4357B09-AC41-4145-A723-5EEE57EFA2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90" y="189926"/>
            <a:ext cx="4632398" cy="43004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6BAAAE87-E861-2293-7990-1E6D7A345A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186" y="999823"/>
            <a:ext cx="10965614" cy="681033"/>
          </a:xfrm>
        </p:spPr>
        <p:txBody>
          <a:bodyPr>
            <a:noAutofit/>
          </a:bodyPr>
          <a:lstStyle>
            <a:lvl1pPr>
              <a:defRPr sz="3600" b="1">
                <a:solidFill>
                  <a:srgbClr val="333334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en-US" dirty="0"/>
              <a:t>EDIT MASTER TITLE STYLE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DD628458-5DDE-2D82-D61A-2055C67FAC9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87527" y="1787525"/>
            <a:ext cx="10966273" cy="4253275"/>
          </a:xfrm>
        </p:spPr>
        <p:txBody>
          <a:bodyPr/>
          <a:lstStyle>
            <a:lvl1pPr marL="0" indent="0">
              <a:spcBef>
                <a:spcPts val="2400"/>
              </a:spcBef>
              <a:buNone/>
              <a:defRPr sz="2400">
                <a:solidFill>
                  <a:srgbClr val="333334"/>
                </a:solidFill>
                <a:latin typeface="Source Sans Pro" panose="020B0503030403020204" pitchFamily="34" charset="0"/>
              </a:defRPr>
            </a:lvl1pPr>
            <a:lvl2pPr marL="457200" indent="-342900">
              <a:buClr>
                <a:srgbClr val="607E28"/>
              </a:buClr>
              <a:buSzPct val="60000"/>
              <a:buFont typeface="Wingdings 2" panose="05020102010507070707" pitchFamily="18" charset="2"/>
              <a:buChar char="¯"/>
              <a:defRPr b="0">
                <a:solidFill>
                  <a:srgbClr val="333334"/>
                </a:solidFill>
                <a:latin typeface="Source Sans Pro" panose="020B0503030403020204" pitchFamily="34" charset="0"/>
              </a:defRPr>
            </a:lvl2pPr>
            <a:lvl3pPr marL="0" indent="0">
              <a:spcBef>
                <a:spcPts val="1200"/>
              </a:spcBef>
              <a:buNone/>
              <a:defRPr sz="2400" b="1">
                <a:solidFill>
                  <a:srgbClr val="607E28"/>
                </a:solidFill>
                <a:latin typeface="Source Sans Pro" panose="020B0503030403020204" pitchFamily="34" charset="0"/>
              </a:defRPr>
            </a:lvl3pPr>
            <a:lvl4pPr marL="0" indent="0">
              <a:spcBef>
                <a:spcPts val="1200"/>
              </a:spcBef>
              <a:buNone/>
              <a:defRPr b="1" i="0">
                <a:solidFill>
                  <a:srgbClr val="333334"/>
                </a:solidFill>
                <a:latin typeface="Source Sans Pro" panose="020B0503030403020204" pitchFamily="34" charset="0"/>
              </a:defRPr>
            </a:lvl4pPr>
            <a:lvl5pPr marL="0" indent="0">
              <a:buNone/>
              <a:defRPr i="1">
                <a:solidFill>
                  <a:srgbClr val="333334"/>
                </a:solidFill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Body copy</a:t>
            </a:r>
          </a:p>
          <a:p>
            <a:pPr lvl="1"/>
            <a:r>
              <a:rPr lang="en-US" dirty="0"/>
              <a:t>Bulleted copy</a:t>
            </a:r>
          </a:p>
          <a:p>
            <a:pPr lvl="2"/>
            <a:r>
              <a:rPr lang="en-US" dirty="0"/>
              <a:t>SUBHEAD 1</a:t>
            </a:r>
          </a:p>
          <a:p>
            <a:pPr lvl="3"/>
            <a:r>
              <a:rPr lang="en-US" dirty="0"/>
              <a:t>SUBHEAD 2</a:t>
            </a:r>
          </a:p>
          <a:p>
            <a:pPr lvl="4"/>
            <a:r>
              <a:rPr lang="en-US" dirty="0"/>
              <a:t>Pull quote 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BB9D14F-1574-54A7-8313-24A581E76338}"/>
              </a:ext>
            </a:extLst>
          </p:cNvPr>
          <p:cNvSpPr/>
          <p:nvPr userDrawn="1"/>
        </p:nvSpPr>
        <p:spPr>
          <a:xfrm>
            <a:off x="0" y="6668074"/>
            <a:ext cx="12192000" cy="189926"/>
          </a:xfrm>
          <a:prstGeom prst="rect">
            <a:avLst/>
          </a:prstGeom>
          <a:solidFill>
            <a:srgbClr val="93BF3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C5BAA00-8F38-C6DF-21D1-8362FC06750E}"/>
              </a:ext>
            </a:extLst>
          </p:cNvPr>
          <p:cNvSpPr/>
          <p:nvPr userDrawn="1"/>
        </p:nvSpPr>
        <p:spPr>
          <a:xfrm>
            <a:off x="1" y="1126259"/>
            <a:ext cx="114300" cy="370032"/>
          </a:xfrm>
          <a:prstGeom prst="rect">
            <a:avLst/>
          </a:prstGeom>
          <a:solidFill>
            <a:srgbClr val="93BF3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544542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9F3ED-54D8-6167-BE26-D90CFE5D8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D69209-F8E7-74D8-00F6-B7718079E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098C98-E92A-A026-9435-8D7CBD855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B1EBA-20EF-4460-B9C7-789A1679F312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EBEC0A-1974-FE85-0B52-34DE16CF7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DE884-DB03-DDC1-4BE8-B5590C912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0EB8-2978-49B2-8FDC-A25B530BD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758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76618-8E35-4537-AD91-C6486AC8F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ED7443-9689-8E3F-97A9-74FA502DB9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6F3B96-7DD0-EA4C-9737-946CFE774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B1EBA-20EF-4460-B9C7-789A1679F312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E96A45-DF7C-CD62-5022-0AFD0E050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3474A1-D301-FC91-027B-D194F45B0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0EB8-2978-49B2-8FDC-A25B530BD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330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23EB3-819B-3790-F7DB-C4F7AA339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AC6B2F-09BC-F385-0D1B-9DB7065D23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B9B6C9-FA69-BB25-C33D-BF58224B88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2673C3-66EB-359A-4FCB-FE5A6580F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B1EBA-20EF-4460-B9C7-789A1679F312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9FD316-E37E-3487-8A92-E639C192F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9B677F-82E9-951E-A270-28FA7A082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0EB8-2978-49B2-8FDC-A25B530BD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01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6AD55-8600-8638-A87F-AA473B981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95ED28-F3C7-BE9B-4AA1-37AF0358A1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32FF91-F2C9-AF75-778A-BFD24746B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0F84B0-1BC9-AD99-B001-60ED9DF57D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C9E259-4AD3-8E1C-5C51-2EB5E99A05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A1D755-36BD-A540-2923-E1B239FD3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B1EBA-20EF-4460-B9C7-789A1679F312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73505B-5151-618F-FFDB-46465C5B6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029F14-CC82-FDD2-1F7C-A8F296701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0EB8-2978-49B2-8FDC-A25B530BD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145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2C2C9-D934-0C45-6A6A-F48FA6EBF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16C29B-E824-0863-50CD-7A251D028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B1EBA-20EF-4460-B9C7-789A1679F312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5B7E95-E38C-F8E6-F76A-15EEEC084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8ADBA9-06A1-307C-C13F-EC9A37ED6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0EB8-2978-49B2-8FDC-A25B530BD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17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9F9151-C942-6585-4263-E2CC6EDF7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B1EBA-20EF-4460-B9C7-789A1679F312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F7F2B8-8143-D7B9-8FD9-692970358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07BA34-EA7D-AAEB-3BDF-FAE366EAF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0EB8-2978-49B2-8FDC-A25B530BD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812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8F5CB-D9D8-533C-9B49-A48E4EC5F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F81D5-58AF-3407-BADA-5C001136B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1C52FB-F5E2-3375-F0F1-F205128326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B43094-8E03-A03F-8DEC-00741B0EA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B1EBA-20EF-4460-B9C7-789A1679F312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CA080D-84FF-4346-20E1-A52001291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398BF9-FDBA-A107-4FE2-1F579CD17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0EB8-2978-49B2-8FDC-A25B530BD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863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A65BB-8093-85C0-EABA-2BB2372FC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2364D6-516F-6C29-04F5-20B94E2648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868A01-CB33-4907-F3BE-A3EC2F3D97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DEDA66-3E50-3798-4DD3-C9972E84C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B1EBA-20EF-4460-B9C7-789A1679F312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3E8C3C-3546-DE8F-D28F-D20435E9F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E98862-E678-48BA-2510-CF3B05050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0EB8-2978-49B2-8FDC-A25B530BD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173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D37B37-1516-2581-1CE7-6ABFBA18D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5B6B9F-9014-44F3-8F3D-FA1B93F685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3A5185-5833-8894-3AA9-834E910512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C8B1EBA-20EF-4460-B9C7-789A1679F312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0547D8-0388-A7CD-8D70-C079009DF6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D7A332-56CF-2A8C-4CEF-3703C23336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090EB8-2978-49B2-8FDC-A25B530BD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682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ABF82-593B-6397-00EC-44FA6D98F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186" y="1928737"/>
            <a:ext cx="10965614" cy="681033"/>
          </a:xfrm>
        </p:spPr>
        <p:txBody>
          <a:bodyPr/>
          <a:lstStyle/>
          <a:p>
            <a:r>
              <a:rPr lang="en-US" sz="4000" dirty="0"/>
              <a:t>Project Background &amp; Introduction</a:t>
            </a: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FA12DE35-35BD-2818-3B9C-452274526AC8}"/>
              </a:ext>
            </a:extLst>
          </p:cNvPr>
          <p:cNvSpPr txBox="1">
            <a:spLocks/>
          </p:cNvSpPr>
          <p:nvPr/>
        </p:nvSpPr>
        <p:spPr>
          <a:xfrm>
            <a:off x="222740" y="830660"/>
            <a:ext cx="11764104" cy="101566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BiGG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FACTS in One Health: Training Next Generation of Women </a:t>
            </a:r>
            <a:r>
              <a:rPr lang="en-US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BiGG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Scientists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 Light" panose="020F0302020204030204"/>
              </a:rPr>
              <a:t>Kimberly D. Gwinn – University of Tennessee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 Light" panose="020F0302020204030204"/>
              </a:rPr>
              <a:t>USDA NLGCA Award # TEN2018-05862</a:t>
            </a:r>
          </a:p>
        </p:txBody>
      </p:sp>
      <p:pic>
        <p:nvPicPr>
          <p:cNvPr id="12" name="Content Placeholder 11" descr="A screenshot of a video game&#10;&#10;Description automatically generated">
            <a:extLst>
              <a:ext uri="{FF2B5EF4-FFF2-40B4-BE49-F238E27FC236}">
                <a16:creationId xmlns:a16="http://schemas.microsoft.com/office/drawing/2014/main" id="{CDF9745F-1075-A909-ADE4-4978F8A97778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1" t="18160" r="25485" b="36671"/>
          <a:stretch/>
        </p:blipFill>
        <p:spPr>
          <a:xfrm>
            <a:off x="6447889" y="2929521"/>
            <a:ext cx="2639505" cy="1564850"/>
          </a:xfrm>
        </p:spPr>
      </p:pic>
      <p:pic>
        <p:nvPicPr>
          <p:cNvPr id="14" name="Picture 13" descr="A screenshot of a video game&#10;&#10;Description automatically generated">
            <a:extLst>
              <a:ext uri="{FF2B5EF4-FFF2-40B4-BE49-F238E27FC236}">
                <a16:creationId xmlns:a16="http://schemas.microsoft.com/office/drawing/2014/main" id="{DC876D5A-37CC-D324-3365-B96694E47F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2" t="70621" r="72336" b="10723"/>
          <a:stretch/>
        </p:blipFill>
        <p:spPr>
          <a:xfrm>
            <a:off x="2816863" y="5017636"/>
            <a:ext cx="999242" cy="79813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9D0A149-9417-5A50-58E0-373EC24FEC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6484" y="2955362"/>
            <a:ext cx="2639797" cy="1560711"/>
          </a:xfrm>
          <a:prstGeom prst="rect">
            <a:avLst/>
          </a:prstGeom>
        </p:spPr>
      </p:pic>
      <p:pic>
        <p:nvPicPr>
          <p:cNvPr id="16" name="Content Placeholder 11" descr="A screenshot of a video game&#10;&#10;Description automatically generated">
            <a:extLst>
              <a:ext uri="{FF2B5EF4-FFF2-40B4-BE49-F238E27FC236}">
                <a16:creationId xmlns:a16="http://schemas.microsoft.com/office/drawing/2014/main" id="{847E136D-B1A8-B5AF-570A-AEE00C36C1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1" t="18160" r="25485" b="36671"/>
          <a:stretch/>
        </p:blipFill>
        <p:spPr>
          <a:xfrm>
            <a:off x="359047" y="2929521"/>
            <a:ext cx="2639505" cy="1564850"/>
          </a:xfrm>
          <a:prstGeom prst="rect">
            <a:avLst/>
          </a:prstGeom>
        </p:spPr>
      </p:pic>
      <p:pic>
        <p:nvPicPr>
          <p:cNvPr id="17" name="Content Placeholder 11" descr="A screenshot of a video game&#10;&#10;Description automatically generated">
            <a:extLst>
              <a:ext uri="{FF2B5EF4-FFF2-40B4-BE49-F238E27FC236}">
                <a16:creationId xmlns:a16="http://schemas.microsoft.com/office/drawing/2014/main" id="{5E7F77A1-D948-9FA2-8591-9C0C94AB88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1" t="18160" r="25485" b="36671"/>
          <a:stretch/>
        </p:blipFill>
        <p:spPr>
          <a:xfrm>
            <a:off x="9405618" y="2973975"/>
            <a:ext cx="2639505" cy="156485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DF14119-FE61-C23E-0FFE-6BE235D45F39}"/>
              </a:ext>
            </a:extLst>
          </p:cNvPr>
          <p:cNvSpPr txBox="1"/>
          <p:nvPr/>
        </p:nvSpPr>
        <p:spPr>
          <a:xfrm>
            <a:off x="4974212" y="3288416"/>
            <a:ext cx="25523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Analytical Teams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8A25DF8-26B4-E43D-A8DE-7B5F984EE4DF}"/>
              </a:ext>
            </a:extLst>
          </p:cNvPr>
          <p:cNvSpPr txBox="1"/>
          <p:nvPr/>
        </p:nvSpPr>
        <p:spPr>
          <a:xfrm>
            <a:off x="2410727" y="5645824"/>
            <a:ext cx="19670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Administration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A43B005-D39A-4782-209E-36C15982D961}"/>
              </a:ext>
            </a:extLst>
          </p:cNvPr>
          <p:cNvSpPr txBox="1"/>
          <p:nvPr/>
        </p:nvSpPr>
        <p:spPr>
          <a:xfrm>
            <a:off x="7643755" y="5668802"/>
            <a:ext cx="14195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Evaluation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95B1CEB-AF4D-1C5B-4DE1-2B5418673B7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46176" y="1013285"/>
            <a:ext cx="2865368" cy="725487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051AE073-DAF4-13A1-8C67-544A2B618E8C}"/>
              </a:ext>
            </a:extLst>
          </p:cNvPr>
          <p:cNvSpPr txBox="1"/>
          <p:nvPr/>
        </p:nvSpPr>
        <p:spPr>
          <a:xfrm>
            <a:off x="5475566" y="5716049"/>
            <a:ext cx="11355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Content</a:t>
            </a:r>
          </a:p>
        </p:txBody>
      </p:sp>
      <p:pic>
        <p:nvPicPr>
          <p:cNvPr id="35" name="Picture 34" descr="A group of people icons&#10;&#10;Description automatically generated">
            <a:extLst>
              <a:ext uri="{FF2B5EF4-FFF2-40B4-BE49-F238E27FC236}">
                <a16:creationId xmlns:a16="http://schemas.microsoft.com/office/drawing/2014/main" id="{BEDEDC2F-6EC5-D220-FE3F-6461110B05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3" t="64796" r="75506" b="17857"/>
          <a:stretch/>
        </p:blipFill>
        <p:spPr>
          <a:xfrm>
            <a:off x="7765530" y="5035733"/>
            <a:ext cx="1029842" cy="680316"/>
          </a:xfrm>
          <a:prstGeom prst="rect">
            <a:avLst/>
          </a:prstGeom>
        </p:spPr>
      </p:pic>
      <p:pic>
        <p:nvPicPr>
          <p:cNvPr id="36" name="Picture 35" descr="A screenshot of a video game&#10;&#10;Description automatically generated">
            <a:extLst>
              <a:ext uri="{FF2B5EF4-FFF2-40B4-BE49-F238E27FC236}">
                <a16:creationId xmlns:a16="http://schemas.microsoft.com/office/drawing/2014/main" id="{121805C8-A3FF-5E38-ABA0-ADF7CAE4E9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29" t="70621" r="22543" b="10723"/>
          <a:stretch/>
        </p:blipFill>
        <p:spPr>
          <a:xfrm>
            <a:off x="5224863" y="4797470"/>
            <a:ext cx="812460" cy="973419"/>
          </a:xfrm>
          <a:prstGeom prst="rect">
            <a:avLst/>
          </a:prstGeom>
        </p:spPr>
      </p:pic>
      <p:pic>
        <p:nvPicPr>
          <p:cNvPr id="37" name="Picture 36" descr="A screenshot of a video game&#10;&#10;Description automatically generated">
            <a:extLst>
              <a:ext uri="{FF2B5EF4-FFF2-40B4-BE49-F238E27FC236}">
                <a16:creationId xmlns:a16="http://schemas.microsoft.com/office/drawing/2014/main" id="{073AFB2D-4544-5623-5D5D-91336A015B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29" t="70621" r="22543" b="10723"/>
          <a:stretch/>
        </p:blipFill>
        <p:spPr>
          <a:xfrm>
            <a:off x="5773165" y="4797470"/>
            <a:ext cx="812460" cy="973419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190A59B9-DC14-6F82-FC48-87A597F3D1B2}"/>
              </a:ext>
            </a:extLst>
          </p:cNvPr>
          <p:cNvSpPr txBox="1"/>
          <p:nvPr/>
        </p:nvSpPr>
        <p:spPr>
          <a:xfrm>
            <a:off x="991719" y="4301427"/>
            <a:ext cx="1374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Microbiome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44EF976-442C-2580-7184-0182EFDEAED0}"/>
              </a:ext>
            </a:extLst>
          </p:cNvPr>
          <p:cNvSpPr txBox="1"/>
          <p:nvPr/>
        </p:nvSpPr>
        <p:spPr>
          <a:xfrm>
            <a:off x="3656279" y="4354159"/>
            <a:ext cx="2328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Population Genomics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4EDB43F-85C6-616A-4D9D-D08103578973}"/>
              </a:ext>
            </a:extLst>
          </p:cNvPr>
          <p:cNvSpPr txBox="1"/>
          <p:nvPr/>
        </p:nvSpPr>
        <p:spPr>
          <a:xfrm>
            <a:off x="10038290" y="4294050"/>
            <a:ext cx="1374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Microbiome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C7A9825-8039-BEC5-7D77-B9C19F2DFD2F}"/>
              </a:ext>
            </a:extLst>
          </p:cNvPr>
          <p:cNvSpPr txBox="1"/>
          <p:nvPr/>
        </p:nvSpPr>
        <p:spPr>
          <a:xfrm>
            <a:off x="7278170" y="4301427"/>
            <a:ext cx="162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Transcriptome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E7FBEE6A-D2F7-7EE1-6C5B-4B6DD8108C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06139" y="4963486"/>
            <a:ext cx="2006833" cy="1505125"/>
          </a:xfrm>
          <a:prstGeom prst="rect">
            <a:avLst/>
          </a:prstGeom>
        </p:spPr>
      </p:pic>
      <p:pic>
        <p:nvPicPr>
          <p:cNvPr id="46" name="Picture 45" descr="A person looking through a microscope&#10;&#10;Description automatically generated">
            <a:extLst>
              <a:ext uri="{FF2B5EF4-FFF2-40B4-BE49-F238E27FC236}">
                <a16:creationId xmlns:a16="http://schemas.microsoft.com/office/drawing/2014/main" id="{1EB1EEFD-5315-09CF-6F73-527D8E7C0F4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31" y="4970863"/>
            <a:ext cx="1128844" cy="1505125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F8C64BD1-6C48-3455-8A68-21CD8C4455A1}"/>
              </a:ext>
            </a:extLst>
          </p:cNvPr>
          <p:cNvSpPr txBox="1"/>
          <p:nvPr/>
        </p:nvSpPr>
        <p:spPr>
          <a:xfrm>
            <a:off x="0" y="6622203"/>
            <a:ext cx="25420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Graphics created in </a:t>
            </a:r>
            <a:r>
              <a:rPr lang="en-US" sz="1400" dirty="0" err="1"/>
              <a:t>BioRender</a:t>
            </a:r>
            <a:endParaRPr lang="en-US" sz="1400" dirty="0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4AD7382B-1C09-20F3-58F2-55200AEF514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40138" y="1921397"/>
            <a:ext cx="610952" cy="88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402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ABF82-593B-6397-00EC-44FA6D98F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Implementation Challenges &amp; Lessons Learned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3B14D-ADB8-FD33-35E5-C332FC2FBBA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87528" y="1787525"/>
            <a:ext cx="5170898" cy="4253275"/>
          </a:xfrm>
        </p:spPr>
        <p:txBody>
          <a:bodyPr>
            <a:normAutofit fontScale="92500" lnSpcReduction="20000"/>
          </a:bodyPr>
          <a:lstStyle/>
          <a:p>
            <a:r>
              <a:rPr lang="en-US" sz="2400" b="1" dirty="0"/>
              <a:t>Challenges: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COVID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Virtual vs in person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Faculty availability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Onboarding programming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Mentoring skills for graduate students</a:t>
            </a:r>
          </a:p>
          <a:p>
            <a:r>
              <a:rPr lang="en-US" sz="2400" b="1" dirty="0"/>
              <a:t>Lessons Learned: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Lunch-n-Learn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Program Manager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Application Evaluation</a:t>
            </a:r>
          </a:p>
          <a:p>
            <a:pPr marL="800100"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Rubric</a:t>
            </a:r>
          </a:p>
          <a:p>
            <a:pPr marL="800100"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Interview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dirty="0"/>
              <a:t>Bio</a:t>
            </a:r>
            <a:r>
              <a:rPr lang="en-US" sz="2000" dirty="0"/>
              <a:t>informatics vs Bio</a:t>
            </a:r>
            <a:r>
              <a:rPr lang="en-US" sz="2000" b="1" dirty="0"/>
              <a:t>informatics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Summer program &gt;&gt; faculty burnout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Next steps needed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Exit interviews are important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Corporate support</a:t>
            </a:r>
          </a:p>
          <a:p>
            <a:pPr marL="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82C5E3-E2D4-9F2E-45C8-23F1FA974091}"/>
              </a:ext>
            </a:extLst>
          </p:cNvPr>
          <p:cNvSpPr txBox="1"/>
          <p:nvPr/>
        </p:nvSpPr>
        <p:spPr>
          <a:xfrm>
            <a:off x="6373985" y="3845053"/>
            <a:ext cx="5191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vs</a:t>
            </a:r>
          </a:p>
        </p:txBody>
      </p:sp>
      <p:pic>
        <p:nvPicPr>
          <p:cNvPr id="27" name="Picture 26" descr="A group of people taking a selfie&#10;&#10;Description automatically generated">
            <a:extLst>
              <a:ext uri="{FF2B5EF4-FFF2-40B4-BE49-F238E27FC236}">
                <a16:creationId xmlns:a16="http://schemas.microsoft.com/office/drawing/2014/main" id="{606CB957-F161-6C97-0E95-86AE01E594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088" y="4348486"/>
            <a:ext cx="2766116" cy="207458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A7C923F9-50B7-8247-D673-69FB4663D9FC}"/>
              </a:ext>
            </a:extLst>
          </p:cNvPr>
          <p:cNvSpPr txBox="1"/>
          <p:nvPr/>
        </p:nvSpPr>
        <p:spPr>
          <a:xfrm>
            <a:off x="8064681" y="1860509"/>
            <a:ext cx="3912326" cy="2335934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Gill Sans"/>
              </a:rPr>
              <a:t>“</a:t>
            </a:r>
            <a:r>
              <a:rPr lang="en-US" sz="1800" b="0" i="1" u="none" strike="noStrike" dirty="0">
                <a:effectLst/>
                <a:latin typeface="Gill Sans"/>
              </a:rPr>
              <a:t>A lot of us suffer from imposter syndrome as women. We apologize, but I also have found strategies to get around those things [and] have found like a community of women who all believe in me and want the best for me.”    </a:t>
            </a:r>
            <a:endParaRPr lang="en-US" i="1" dirty="0">
              <a:effectLst/>
            </a:endParaRPr>
          </a:p>
          <a:p>
            <a:pPr algn="r"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effectLst/>
                <a:latin typeface="Gill Sans"/>
              </a:rPr>
              <a:t>– 2020 </a:t>
            </a:r>
            <a:r>
              <a:rPr lang="en-US" sz="1800" b="0" i="0" u="none" strike="noStrike" dirty="0" err="1">
                <a:effectLst/>
                <a:latin typeface="Gill Sans"/>
              </a:rPr>
              <a:t>BiGG</a:t>
            </a:r>
            <a:r>
              <a:rPr lang="en-US" sz="1800" b="0" i="0" u="none" strike="noStrike" dirty="0">
                <a:effectLst/>
                <a:latin typeface="Gill Sans"/>
              </a:rPr>
              <a:t> Program Fellow</a:t>
            </a:r>
            <a:endParaRPr lang="en-US" dirty="0">
              <a:effectLst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BCD092EF-90FB-A556-1337-5682D2BEFA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4918" y="2167972"/>
            <a:ext cx="2814478" cy="1677081"/>
          </a:xfrm>
          <a:prstGeom prst="rect">
            <a:avLst/>
          </a:prstGeom>
        </p:spPr>
      </p:pic>
      <p:pic>
        <p:nvPicPr>
          <p:cNvPr id="36" name="Picture 35" descr="A group of people looking at a poster&#10;&#10;Description automatically generated">
            <a:extLst>
              <a:ext uri="{FF2B5EF4-FFF2-40B4-BE49-F238E27FC236}">
                <a16:creationId xmlns:a16="http://schemas.microsoft.com/office/drawing/2014/main" id="{6499D010-9020-D78B-937E-7FC1F1E4C2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" t="23810" r="-2187" b="-1310"/>
          <a:stretch/>
        </p:blipFill>
        <p:spPr>
          <a:xfrm>
            <a:off x="8064681" y="4348486"/>
            <a:ext cx="4015329" cy="207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699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ABF82-593B-6397-00EC-44FA6D98F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Accomplishments, Impacts &amp; Future Directions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3B14D-ADB8-FD33-35E5-C332FC2FBBA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87528" y="1787525"/>
            <a:ext cx="6960330" cy="4253275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r>
              <a:rPr lang="en-US" sz="2400" b="1" dirty="0"/>
              <a:t>Accomplishments: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Trained students (34 UG; 18 graduate students)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Faculty team building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Onboarding materials 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Scientific presentations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Refereed publications</a:t>
            </a:r>
          </a:p>
          <a:p>
            <a:pPr marL="800100"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Two bioinformatics papers in print</a:t>
            </a:r>
          </a:p>
          <a:p>
            <a:pPr marL="800100"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Ten papers in progress</a:t>
            </a:r>
          </a:p>
          <a:p>
            <a:pPr>
              <a:spcBef>
                <a:spcPts val="0"/>
              </a:spcBef>
            </a:pPr>
            <a:r>
              <a:rPr lang="en-US" sz="2400" b="1" dirty="0"/>
              <a:t>Impacts: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Increased confidence of women for leadership 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Increased application of bioinformatics to agriculture 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Change in situation</a:t>
            </a:r>
          </a:p>
          <a:p>
            <a:pPr marL="800100"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Graduate school &gt;&gt;  pipeline of female bioinformaticians</a:t>
            </a:r>
          </a:p>
          <a:p>
            <a:pPr marL="800100"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Graduate student trained as mentors</a:t>
            </a:r>
          </a:p>
          <a:p>
            <a:pPr>
              <a:spcBef>
                <a:spcPts val="0"/>
              </a:spcBef>
            </a:pPr>
            <a:r>
              <a:rPr lang="en-US" sz="2400" b="1" dirty="0"/>
              <a:t>Future Directions: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Undergraduate major in agricultural bioinformatics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Development of postbaccalaureate programs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dirty="0"/>
          </a:p>
        </p:txBody>
      </p:sp>
      <p:pic>
        <p:nvPicPr>
          <p:cNvPr id="8" name="Picture 7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BCDA252D-ABC6-940B-F3AF-B0DC3D80DD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737" y="1959838"/>
            <a:ext cx="3748084" cy="249849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5699324-2A10-737E-E4C1-BDBFFAC3FBB2}"/>
              </a:ext>
            </a:extLst>
          </p:cNvPr>
          <p:cNvSpPr txBox="1"/>
          <p:nvPr/>
        </p:nvSpPr>
        <p:spPr>
          <a:xfrm>
            <a:off x="7091253" y="4458787"/>
            <a:ext cx="401925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1" dirty="0"/>
              <a:t>Evaluation Summary</a:t>
            </a:r>
          </a:p>
          <a:p>
            <a:r>
              <a:rPr lang="en-US" i="1" dirty="0"/>
              <a:t>Women-led and predominately women research teams are consequential for empowering women students to boost research skills; improve leadership skills; and expand career and academic goals.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26A2F5F-BD1C-D5EC-5F0C-098AF6E0F98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8117" b="39420"/>
          <a:stretch/>
        </p:blipFill>
        <p:spPr>
          <a:xfrm>
            <a:off x="2094074" y="5984369"/>
            <a:ext cx="3078573" cy="562174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559834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265</Words>
  <Application>Microsoft Office PowerPoint</Application>
  <PresentationFormat>Widescreen</PresentationFormat>
  <Paragraphs>60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Aptos</vt:lpstr>
      <vt:lpstr>Aptos Display</vt:lpstr>
      <vt:lpstr>Arial</vt:lpstr>
      <vt:lpstr>Gill Sans</vt:lpstr>
      <vt:lpstr>Source Sans Pro</vt:lpstr>
      <vt:lpstr>Wingdings 2</vt:lpstr>
      <vt:lpstr>Office Theme</vt:lpstr>
      <vt:lpstr>Project Background &amp; Introduction</vt:lpstr>
      <vt:lpstr>Implementation Challenges &amp; Lessons Learned</vt:lpstr>
      <vt:lpstr>Accomplishments, Impacts &amp; Future Directions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Schelske-Santos, Michelle - REE-NIFA</dc:creator>
  <cp:lastModifiedBy>Gwinn, Kimberly D</cp:lastModifiedBy>
  <cp:revision>4</cp:revision>
  <dcterms:created xsi:type="dcterms:W3CDTF">2024-08-26T13:24:38Z</dcterms:created>
  <dcterms:modified xsi:type="dcterms:W3CDTF">2024-10-01T18:33:37Z</dcterms:modified>
</cp:coreProperties>
</file>