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335" r:id="rId2"/>
    <p:sldId id="369" r:id="rId3"/>
    <p:sldId id="37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9" autoAdjust="0"/>
    <p:restoredTop sz="94660"/>
  </p:normalViewPr>
  <p:slideViewPr>
    <p:cSldViewPr snapToGrid="0">
      <p:cViewPr>
        <p:scale>
          <a:sx n="60" d="100"/>
          <a:sy n="60" d="100"/>
        </p:scale>
        <p:origin x="1224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70B24-E74B-49E4-AE20-0CF9E12C1C3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6A88D-B513-4D9C-A52C-733E36489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09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and 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23BA-3E88-4204-A0B3-AE12C4550C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16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and 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23BA-3E88-4204-A0B3-AE12C4550C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16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and 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23BA-3E88-4204-A0B3-AE12C4550C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16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0E4B0-A890-940C-43AE-3496F8F048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6C9EE6-3DC5-280F-18CA-151A435B1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C1499-9001-907B-C31B-D0061121B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1EBA-20EF-4460-B9C7-789A1679F312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6B4EE-B633-469B-00D0-3F332068F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78107-2530-51E7-9A5B-E99ECDC55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0EB8-2978-49B2-8FDC-A25B530BD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97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2EDB6-5217-6A66-10AA-18A107A67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4A3EC1-7BA7-914B-2F48-69710CC1E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5FFE4-BD4B-11EA-A715-BA8BABFC7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1EBA-20EF-4460-B9C7-789A1679F312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9504D-E789-4166-9E9C-05E699D25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A7397-2EF1-4255-45A7-18099778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0EB8-2978-49B2-8FDC-A25B530BD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15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4625B5-DBDC-2C47-D8A8-532CADC50F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F581D5-82E9-E537-6B25-C5BEB2B2C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2648D-BF9D-43EF-BECB-A10CC9A0D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1EBA-20EF-4460-B9C7-789A1679F312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F6BBE-C0F2-30C7-A772-B7D1BD77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8E2A0-FA48-69FF-0D64-4EA4D566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0EB8-2978-49B2-8FDC-A25B530BD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92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a_Title &amp; Content - Gree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CE8B12-3DB6-D2FA-97EB-AFC9988CA92D}"/>
              </a:ext>
            </a:extLst>
          </p:cNvPr>
          <p:cNvSpPr/>
          <p:nvPr userDrawn="1"/>
        </p:nvSpPr>
        <p:spPr>
          <a:xfrm>
            <a:off x="0" y="809896"/>
            <a:ext cx="12192000" cy="6048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5B0FEC-5370-440B-9BA6-426EE7BA6237}"/>
              </a:ext>
            </a:extLst>
          </p:cNvPr>
          <p:cNvSpPr/>
          <p:nvPr userDrawn="1"/>
        </p:nvSpPr>
        <p:spPr>
          <a:xfrm>
            <a:off x="0" y="0"/>
            <a:ext cx="12192000" cy="809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 of U.S. Department of Agriculture, National Institute of Food and Agriculture">
            <a:extLst>
              <a:ext uri="{FF2B5EF4-FFF2-40B4-BE49-F238E27FC236}">
                <a16:creationId xmlns:a16="http://schemas.microsoft.com/office/drawing/2014/main" id="{C4357B09-AC41-4145-A723-5EEE57EFA2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0" y="189926"/>
            <a:ext cx="4632398" cy="4300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BAAAE87-E861-2293-7990-1E6D7A345A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86" y="999823"/>
            <a:ext cx="10965614" cy="68103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333334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D628458-5DDE-2D82-D61A-2055C67FAC9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87527" y="1787525"/>
            <a:ext cx="10966273" cy="4253275"/>
          </a:xfrm>
        </p:spPr>
        <p:txBody>
          <a:bodyPr/>
          <a:lstStyle>
            <a:lvl1pPr marL="0" indent="0">
              <a:spcBef>
                <a:spcPts val="2400"/>
              </a:spcBef>
              <a:buNone/>
              <a:defRPr sz="2400">
                <a:solidFill>
                  <a:srgbClr val="333334"/>
                </a:solidFill>
                <a:latin typeface="Source Sans Pro" panose="020B0503030403020204" pitchFamily="34" charset="0"/>
              </a:defRPr>
            </a:lvl1pPr>
            <a:lvl2pPr marL="457200" indent="-342900">
              <a:buClr>
                <a:srgbClr val="607E28"/>
              </a:buClr>
              <a:buSzPct val="60000"/>
              <a:buFont typeface="Wingdings 2" panose="05020102010507070707" pitchFamily="18" charset="2"/>
              <a:buChar char="¯"/>
              <a:defRPr b="0">
                <a:solidFill>
                  <a:srgbClr val="333334"/>
                </a:solidFill>
                <a:latin typeface="Source Sans Pro" panose="020B0503030403020204" pitchFamily="34" charset="0"/>
              </a:defRPr>
            </a:lvl2pPr>
            <a:lvl3pPr marL="0" indent="0">
              <a:spcBef>
                <a:spcPts val="1200"/>
              </a:spcBef>
              <a:buNone/>
              <a:defRPr sz="2400" b="1">
                <a:solidFill>
                  <a:srgbClr val="607E28"/>
                </a:solidFill>
                <a:latin typeface="Source Sans Pro" panose="020B0503030403020204" pitchFamily="34" charset="0"/>
              </a:defRPr>
            </a:lvl3pPr>
            <a:lvl4pPr marL="0" indent="0">
              <a:spcBef>
                <a:spcPts val="1200"/>
              </a:spcBef>
              <a:buNone/>
              <a:defRPr b="1" i="0">
                <a:solidFill>
                  <a:srgbClr val="333334"/>
                </a:solidFill>
                <a:latin typeface="Source Sans Pro" panose="020B0503030403020204" pitchFamily="34" charset="0"/>
              </a:defRPr>
            </a:lvl4pPr>
            <a:lvl5pPr marL="0" indent="0">
              <a:buNone/>
              <a:defRPr i="1">
                <a:solidFill>
                  <a:srgbClr val="33333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Body copy</a:t>
            </a:r>
          </a:p>
          <a:p>
            <a:pPr lvl="1"/>
            <a:r>
              <a:rPr lang="en-US" dirty="0"/>
              <a:t>Bulleted copy</a:t>
            </a:r>
          </a:p>
          <a:p>
            <a:pPr lvl="2"/>
            <a:r>
              <a:rPr lang="en-US" dirty="0"/>
              <a:t>SUBHEAD 1</a:t>
            </a:r>
          </a:p>
          <a:p>
            <a:pPr lvl="3"/>
            <a:r>
              <a:rPr lang="en-US" dirty="0"/>
              <a:t>SUBHEAD 2</a:t>
            </a:r>
          </a:p>
          <a:p>
            <a:pPr lvl="4"/>
            <a:r>
              <a:rPr lang="en-US" dirty="0"/>
              <a:t>Pull quote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B9D14F-1574-54A7-8313-24A581E76338}"/>
              </a:ext>
            </a:extLst>
          </p:cNvPr>
          <p:cNvSpPr/>
          <p:nvPr userDrawn="1"/>
        </p:nvSpPr>
        <p:spPr>
          <a:xfrm>
            <a:off x="0" y="6668074"/>
            <a:ext cx="12192000" cy="189926"/>
          </a:xfrm>
          <a:prstGeom prst="rect">
            <a:avLst/>
          </a:prstGeom>
          <a:solidFill>
            <a:srgbClr val="93BF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5BAA00-8F38-C6DF-21D1-8362FC06750E}"/>
              </a:ext>
            </a:extLst>
          </p:cNvPr>
          <p:cNvSpPr/>
          <p:nvPr userDrawn="1"/>
        </p:nvSpPr>
        <p:spPr>
          <a:xfrm>
            <a:off x="1" y="1126259"/>
            <a:ext cx="114300" cy="370032"/>
          </a:xfrm>
          <a:prstGeom prst="rect">
            <a:avLst/>
          </a:prstGeom>
          <a:solidFill>
            <a:srgbClr val="93BF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44542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F3ED-54D8-6167-BE26-D90CFE5D8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69209-F8E7-74D8-00F6-B7718079E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98C98-E92A-A026-9435-8D7CBD855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1EBA-20EF-4460-B9C7-789A1679F312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BEC0A-1974-FE85-0B52-34DE16CF7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DE884-DB03-DDC1-4BE8-B5590C912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0EB8-2978-49B2-8FDC-A25B530BD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58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76618-8E35-4537-AD91-C6486AC8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D7443-9689-8E3F-97A9-74FA502DB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F3B96-7DD0-EA4C-9737-946CFE77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1EBA-20EF-4460-B9C7-789A1679F312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96A45-DF7C-CD62-5022-0AFD0E050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474A1-D301-FC91-027B-D194F45B0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0EB8-2978-49B2-8FDC-A25B530BD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30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23EB3-819B-3790-F7DB-C4F7AA339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C6B2F-09BC-F385-0D1B-9DB7065D23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9B6C9-FA69-BB25-C33D-BF58224B8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2673C3-66EB-359A-4FCB-FE5A6580F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1EBA-20EF-4460-B9C7-789A1679F312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9FD316-E37E-3487-8A92-E639C192F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B677F-82E9-951E-A270-28FA7A082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0EB8-2978-49B2-8FDC-A25B530BD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6AD55-8600-8638-A87F-AA473B981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5ED28-F3C7-BE9B-4AA1-37AF0358A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32FF91-F2C9-AF75-778A-BFD24746B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0F84B0-1BC9-AD99-B001-60ED9DF57D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C9E259-4AD3-8E1C-5C51-2EB5E99A05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A1D755-36BD-A540-2923-E1B239FD3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1EBA-20EF-4460-B9C7-789A1679F312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73505B-5151-618F-FFDB-46465C5B6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029F14-CC82-FDD2-1F7C-A8F296701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0EB8-2978-49B2-8FDC-A25B530BD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45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2C2C9-D934-0C45-6A6A-F48FA6EBF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16C29B-E824-0863-50CD-7A251D028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1EBA-20EF-4460-B9C7-789A1679F312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5B7E95-E38C-F8E6-F76A-15EEEC084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8ADBA9-06A1-307C-C13F-EC9A37ED6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0EB8-2978-49B2-8FDC-A25B530BD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7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9F9151-C942-6585-4263-E2CC6EDF7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1EBA-20EF-4460-B9C7-789A1679F312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F7F2B8-8143-D7B9-8FD9-692970358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7BA34-EA7D-AAEB-3BDF-FAE366EAF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0EB8-2978-49B2-8FDC-A25B530BD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12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8F5CB-D9D8-533C-9B49-A48E4EC5F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F81D5-58AF-3407-BADA-5C001136B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C52FB-F5E2-3375-F0F1-F20512832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43094-8E03-A03F-8DEC-00741B0EA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1EBA-20EF-4460-B9C7-789A1679F312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CA080D-84FF-4346-20E1-A52001291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98BF9-FDBA-A107-4FE2-1F579CD17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0EB8-2978-49B2-8FDC-A25B530BD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63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A65BB-8093-85C0-EABA-2BB2372FC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2364D6-516F-6C29-04F5-20B94E2648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68A01-CB33-4907-F3BE-A3EC2F3D9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EDA66-3E50-3798-4DD3-C9972E84C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1EBA-20EF-4460-B9C7-789A1679F312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E8C3C-3546-DE8F-D28F-D20435E9F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E98862-E678-48BA-2510-CF3B0505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0EB8-2978-49B2-8FDC-A25B530BD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73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D37B37-1516-2581-1CE7-6ABFBA18D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B6B9F-9014-44F3-8F3D-FA1B93F68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A5185-5833-8894-3AA9-834E910512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8B1EBA-20EF-4460-B9C7-789A1679F312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547D8-0388-A7CD-8D70-C079009DF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7A332-56CF-2A8C-4CEF-3703C2333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090EB8-2978-49B2-8FDC-A25B530BD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8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ABF82-593B-6397-00EC-44FA6D98F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86" y="2062189"/>
            <a:ext cx="10965614" cy="681033"/>
          </a:xfrm>
        </p:spPr>
        <p:txBody>
          <a:bodyPr/>
          <a:lstStyle/>
          <a:p>
            <a:r>
              <a:rPr lang="en-US" sz="2800" dirty="0"/>
              <a:t>Introduction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FA12DE35-35BD-2818-3B9C-452274526AC8}"/>
              </a:ext>
            </a:extLst>
          </p:cNvPr>
          <p:cNvSpPr txBox="1">
            <a:spLocks/>
          </p:cNvSpPr>
          <p:nvPr/>
        </p:nvSpPr>
        <p:spPr>
          <a:xfrm>
            <a:off x="213948" y="699271"/>
            <a:ext cx="11764104" cy="132343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b="1" u="sng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Undergraduate Research: Innovative Agricultural Technologies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 Light" panose="020F0302020204030204"/>
              </a:rPr>
              <a:t>Georg Jander – Boyce Thompson Institute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 panose="020F0302020204030204"/>
              </a:rPr>
              <a:t>Scott McArt – Cornell University</a:t>
            </a:r>
            <a:endParaRPr lang="en-US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Calibri Light" panose="020F0302020204030204"/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 Light" panose="020F0302020204030204"/>
              </a:rPr>
              <a:t>USDA NLGCA Award #2022-67037-3622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6ACD50-3CD3-4A14-BE9E-5F751B6F1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557" y="3782485"/>
            <a:ext cx="6198160" cy="25108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2B1273-06F8-4B6F-86BD-8ADC2C833B81}"/>
              </a:ext>
            </a:extLst>
          </p:cNvPr>
          <p:cNvSpPr txBox="1"/>
          <p:nvPr/>
        </p:nvSpPr>
        <p:spPr>
          <a:xfrm>
            <a:off x="0" y="2487099"/>
            <a:ext cx="11677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There is a need to train future scientists who will develop Innovative Agricultural Technologies and improve agricultural productivity.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D7104C-9BBD-4318-BD93-3C8A5F861049}"/>
              </a:ext>
            </a:extLst>
          </p:cNvPr>
          <p:cNvSpPr txBox="1">
            <a:spLocks/>
          </p:cNvSpPr>
          <p:nvPr/>
        </p:nvSpPr>
        <p:spPr>
          <a:xfrm>
            <a:off x="388186" y="3429000"/>
            <a:ext cx="10965614" cy="681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333334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 sz="2800" dirty="0"/>
              <a:t>Program Goals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857DC3-5541-4197-B54F-8553B9CE3374}"/>
              </a:ext>
            </a:extLst>
          </p:cNvPr>
          <p:cNvSpPr txBox="1"/>
          <p:nvPr/>
        </p:nvSpPr>
        <p:spPr>
          <a:xfrm>
            <a:off x="0" y="3955402"/>
            <a:ext cx="6096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Recruit a diverse cohort of students from throughout the United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Provide plant molecular biology research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Prepare students for graduate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Engage local communities with plant molecular biology outreach activities</a:t>
            </a:r>
          </a:p>
        </p:txBody>
      </p:sp>
    </p:spTree>
    <p:extLst>
      <p:ext uri="{BB962C8B-B14F-4D97-AF65-F5344CB8AC3E}">
        <p14:creationId xmlns:p14="http://schemas.microsoft.com/office/powerpoint/2010/main" val="1966402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ABF82-593B-6397-00EC-44FA6D98F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Implementation Challenges &amp; 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3B14D-ADB8-FD33-35E5-C332FC2FBBA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580" y="1820979"/>
            <a:ext cx="13049692" cy="425327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b="1" u="sng" dirty="0"/>
              <a:t>Challenges: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Student recruitment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Mentor/mentee expectations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b="1" u="sng" dirty="0"/>
              <a:t>Lessons Learned:</a:t>
            </a:r>
            <a:endParaRPr lang="en-US" sz="2800" dirty="0"/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Rolling admissions – get students to commit as early as possible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The NSF ETAP system for REU applications is great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Mentor training is important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Students are contacted by their research mentors prior to arrival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Mentor/mentee agreement is read and signed by both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Non-performing mentors are not invited back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38D01A-69E6-405D-9167-EA502A51A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886" y="1680856"/>
            <a:ext cx="2262494" cy="2262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A8FF25-7CA8-4B7B-B0B1-6F6C4BC5FEE6}"/>
              </a:ext>
            </a:extLst>
          </p:cNvPr>
          <p:cNvSpPr txBox="1"/>
          <p:nvPr/>
        </p:nvSpPr>
        <p:spPr>
          <a:xfrm>
            <a:off x="10466610" y="3886600"/>
            <a:ext cx="1708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mentor/mentee</a:t>
            </a:r>
          </a:p>
          <a:p>
            <a:pPr algn="r"/>
            <a:r>
              <a:rPr lang="en-US" dirty="0"/>
              <a:t>agreement</a:t>
            </a:r>
          </a:p>
        </p:txBody>
      </p:sp>
    </p:spTree>
    <p:extLst>
      <p:ext uri="{BB962C8B-B14F-4D97-AF65-F5344CB8AC3E}">
        <p14:creationId xmlns:p14="http://schemas.microsoft.com/office/powerpoint/2010/main" val="2296699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ABF82-593B-6397-00EC-44FA6D98F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86" y="737934"/>
            <a:ext cx="10965614" cy="681033"/>
          </a:xfrm>
        </p:spPr>
        <p:txBody>
          <a:bodyPr/>
          <a:lstStyle/>
          <a:p>
            <a:r>
              <a:rPr lang="en-US" sz="4000" dirty="0"/>
              <a:t>Accomplishments, Impacts &amp; Future Directions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995248-82C1-4E00-BCD2-FDA21A38B20C}"/>
              </a:ext>
            </a:extLst>
          </p:cNvPr>
          <p:cNvSpPr txBox="1"/>
          <p:nvPr/>
        </p:nvSpPr>
        <p:spPr>
          <a:xfrm>
            <a:off x="700296" y="1649581"/>
            <a:ext cx="1033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Student </a:t>
            </a:r>
          </a:p>
          <a:p>
            <a:pPr algn="ctr"/>
            <a:r>
              <a:rPr lang="en-US" dirty="0"/>
              <a:t>Research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8C0938-64CE-47C3-8BE2-19FB83F89D32}"/>
              </a:ext>
            </a:extLst>
          </p:cNvPr>
          <p:cNvSpPr txBox="1"/>
          <p:nvPr/>
        </p:nvSpPr>
        <p:spPr>
          <a:xfrm>
            <a:off x="7790033" y="1649581"/>
            <a:ext cx="1466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Research </a:t>
            </a:r>
          </a:p>
          <a:p>
            <a:pPr algn="ctr"/>
            <a:r>
              <a:rPr lang="en-US" dirty="0"/>
              <a:t>Presentations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2FBAD7-CD2E-4551-9A7C-B0D726D50BFD}"/>
              </a:ext>
            </a:extLst>
          </p:cNvPr>
          <p:cNvSpPr txBox="1"/>
          <p:nvPr/>
        </p:nvSpPr>
        <p:spPr>
          <a:xfrm>
            <a:off x="10535265" y="1649581"/>
            <a:ext cx="1058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Outreach</a:t>
            </a:r>
          </a:p>
          <a:p>
            <a:r>
              <a:rPr lang="en-US" dirty="0"/>
              <a:t>Activities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DE593A-BC8E-4E6F-B225-4B765E8EC69B}"/>
              </a:ext>
            </a:extLst>
          </p:cNvPr>
          <p:cNvSpPr txBox="1"/>
          <p:nvPr/>
        </p:nvSpPr>
        <p:spPr>
          <a:xfrm>
            <a:off x="5086710" y="1649581"/>
            <a:ext cx="2120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Graduate School </a:t>
            </a:r>
          </a:p>
          <a:p>
            <a:pPr algn="ctr"/>
            <a:r>
              <a:rPr lang="en-US" dirty="0"/>
              <a:t>Information Sessions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8D71FC-1D8B-4657-8501-EA26B14B47B8}"/>
              </a:ext>
            </a:extLst>
          </p:cNvPr>
          <p:cNvSpPr txBox="1"/>
          <p:nvPr/>
        </p:nvSpPr>
        <p:spPr>
          <a:xfrm>
            <a:off x="137483" y="4115546"/>
            <a:ext cx="11953462" cy="293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u="sng" dirty="0"/>
              <a:t>Impacts: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36 students received training through the current REEU award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&gt;70% of past participants go to graduate school in a STEM field</a:t>
            </a:r>
            <a:endParaRPr lang="en-US" sz="2400" b="1" u="sng" dirty="0"/>
          </a:p>
          <a:p>
            <a:pPr>
              <a:spcBef>
                <a:spcPts val="2000"/>
              </a:spcBef>
            </a:pPr>
            <a:r>
              <a:rPr lang="en-US" sz="2400" b="1" u="sng" dirty="0"/>
              <a:t>Future Directions: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Track student activities – publications, graduate school, careers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Assist with applications and presentation of research results</a:t>
            </a:r>
          </a:p>
          <a:p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E71E77-3092-4B6B-8FD4-AC9745E5B2C7}"/>
              </a:ext>
            </a:extLst>
          </p:cNvPr>
          <p:cNvSpPr txBox="1"/>
          <p:nvPr/>
        </p:nvSpPr>
        <p:spPr>
          <a:xfrm>
            <a:off x="193876" y="1280209"/>
            <a:ext cx="2528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Accomplishments: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544A3-D630-4879-9EC0-A005C0C9C4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6"/>
          <a:stretch/>
        </p:blipFill>
        <p:spPr>
          <a:xfrm>
            <a:off x="7436378" y="2232412"/>
            <a:ext cx="2173931" cy="1883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307E1C-9A0D-4578-AED8-A9F5E74CB6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0" b="15082"/>
          <a:stretch/>
        </p:blipFill>
        <p:spPr>
          <a:xfrm>
            <a:off x="101055" y="2233433"/>
            <a:ext cx="2186496" cy="1883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EEA9B2-C0C3-499F-8BA0-637D83D24C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9"/>
          <a:stretch/>
        </p:blipFill>
        <p:spPr>
          <a:xfrm>
            <a:off x="9939248" y="2232412"/>
            <a:ext cx="2173931" cy="1883134"/>
          </a:xfrm>
          <a:prstGeom prst="rect">
            <a:avLst/>
          </a:prstGeom>
        </p:spPr>
      </p:pic>
      <p:pic>
        <p:nvPicPr>
          <p:cNvPr id="1026" name="id-A6C56080-142D-4660-BC1B-C6B0A980942D" descr="Image.jpeg">
            <a:extLst>
              <a:ext uri="{FF2B5EF4-FFF2-40B4-BE49-F238E27FC236}">
                <a16:creationId xmlns:a16="http://schemas.microsoft.com/office/drawing/2014/main" id="{88613C87-8469-4DC0-97E4-6FC4F1B91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16498" r="9412" b="26327"/>
          <a:stretch/>
        </p:blipFill>
        <p:spPr bwMode="auto">
          <a:xfrm>
            <a:off x="5088791" y="2232412"/>
            <a:ext cx="2018647" cy="18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553AAC-24A2-4E0F-822C-5E6384E731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/>
          <a:stretch/>
        </p:blipFill>
        <p:spPr>
          <a:xfrm>
            <a:off x="2616491" y="2232412"/>
            <a:ext cx="2143360" cy="18831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141C6CD-D476-4876-87EC-1449D322EFDA}"/>
              </a:ext>
            </a:extLst>
          </p:cNvPr>
          <p:cNvSpPr txBox="1"/>
          <p:nvPr/>
        </p:nvSpPr>
        <p:spPr>
          <a:xfrm>
            <a:off x="2871994" y="1649581"/>
            <a:ext cx="153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Bioinformatics</a:t>
            </a:r>
          </a:p>
          <a:p>
            <a:pPr algn="ctr"/>
            <a:r>
              <a:rPr lang="en-US" dirty="0"/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2355983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225</Words>
  <Application>Microsoft Office PowerPoint</Application>
  <PresentationFormat>Widescreen</PresentationFormat>
  <Paragraphs>50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Aptos</vt:lpstr>
      <vt:lpstr>Aptos Display</vt:lpstr>
      <vt:lpstr>Arial</vt:lpstr>
      <vt:lpstr>Calibri Light</vt:lpstr>
      <vt:lpstr>Source Sans Pro</vt:lpstr>
      <vt:lpstr>Wingdings 2</vt:lpstr>
      <vt:lpstr>Office Theme</vt:lpstr>
      <vt:lpstr>Introduction</vt:lpstr>
      <vt:lpstr>Implementation Challenges &amp; Lessons Learned</vt:lpstr>
      <vt:lpstr>Accomplishments, Impacts &amp; Future Directions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Background &amp; Introduction</dc:title>
  <dc:creator>Schelske-Santos, Michelle - REE-NIFA</dc:creator>
  <cp:lastModifiedBy>Georg Jander</cp:lastModifiedBy>
  <cp:revision>16</cp:revision>
  <dcterms:created xsi:type="dcterms:W3CDTF">2024-08-26T13:24:38Z</dcterms:created>
  <dcterms:modified xsi:type="dcterms:W3CDTF">2024-10-04T19:52:47Z</dcterms:modified>
</cp:coreProperties>
</file>