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5" r:id="rId2"/>
    <p:sldId id="369" r:id="rId3"/>
    <p:sldId id="3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0B24-E74B-49E4-AE20-0CF9E12C1C3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6A88D-B513-4D9C-A52C-733E36489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and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F23BA-3E88-4204-A0B3-AE12C4550C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1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and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F23BA-3E88-4204-A0B3-AE12C4550C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1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and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F23BA-3E88-4204-A0B3-AE12C4550C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1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E4B0-A890-940C-43AE-3496F8F04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C9EE6-3DC5-280F-18CA-151A435B1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C1499-9001-907B-C31B-D0061121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6B4EE-B633-469B-00D0-3F332068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78107-2530-51E7-9A5B-E99ECDC5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9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EDB6-5217-6A66-10AA-18A107A6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A3EC1-7BA7-914B-2F48-69710CC1E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5FFE4-BD4B-11EA-A715-BA8BABFC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9504D-E789-4166-9E9C-05E699D2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A7397-2EF1-4255-45A7-18099778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625B5-DBDC-2C47-D8A8-532CADC50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581D5-82E9-E537-6B25-C5BEB2B2C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2648D-BF9D-43EF-BECB-A10CC9A0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F6BBE-C0F2-30C7-A772-B7D1BD77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8E2A0-FA48-69FF-0D64-4EA4D566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a_Title &amp; Content - 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CE8B12-3DB6-D2FA-97EB-AFC9988CA92D}"/>
              </a:ext>
            </a:extLst>
          </p:cNvPr>
          <p:cNvSpPr/>
          <p:nvPr userDrawn="1"/>
        </p:nvSpPr>
        <p:spPr>
          <a:xfrm>
            <a:off x="0" y="809896"/>
            <a:ext cx="12192000" cy="6048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5B0FEC-5370-440B-9BA6-426EE7BA6237}"/>
              </a:ext>
            </a:extLst>
          </p:cNvPr>
          <p:cNvSpPr/>
          <p:nvPr userDrawn="1"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 of U.S. Department of Agriculture, National Institute of Food and Agriculture">
            <a:extLst>
              <a:ext uri="{FF2B5EF4-FFF2-40B4-BE49-F238E27FC236}">
                <a16:creationId xmlns:a16="http://schemas.microsoft.com/office/drawing/2014/main" id="{C4357B09-AC41-4145-A723-5EEE57EFA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0" y="189926"/>
            <a:ext cx="4632398" cy="4300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BAAAE87-E861-2293-7990-1E6D7A345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86" y="999823"/>
            <a:ext cx="10965614" cy="681033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333334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D628458-5DDE-2D82-D61A-2055C67FAC9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87527" y="1787525"/>
            <a:ext cx="10966273" cy="4253275"/>
          </a:xfrm>
        </p:spPr>
        <p:txBody>
          <a:bodyPr/>
          <a:lstStyle>
            <a:lvl1pPr marL="0" indent="0">
              <a:spcBef>
                <a:spcPts val="2400"/>
              </a:spcBef>
              <a:buNone/>
              <a:defRPr sz="2400">
                <a:solidFill>
                  <a:srgbClr val="333334"/>
                </a:solidFill>
                <a:latin typeface="Source Sans Pro" panose="020B0503030403020204" pitchFamily="34" charset="0"/>
              </a:defRPr>
            </a:lvl1pPr>
            <a:lvl2pPr marL="457200" indent="-342900">
              <a:buClr>
                <a:srgbClr val="607E28"/>
              </a:buClr>
              <a:buSzPct val="60000"/>
              <a:buFont typeface="Wingdings 2" panose="05020102010507070707" pitchFamily="18" charset="2"/>
              <a:buChar char="¯"/>
              <a:defRPr b="0">
                <a:solidFill>
                  <a:srgbClr val="333334"/>
                </a:solidFill>
                <a:latin typeface="Source Sans Pro" panose="020B0503030403020204" pitchFamily="34" charset="0"/>
              </a:defRPr>
            </a:lvl2pPr>
            <a:lvl3pPr marL="0" indent="0">
              <a:spcBef>
                <a:spcPts val="1200"/>
              </a:spcBef>
              <a:buNone/>
              <a:defRPr sz="2400" b="1">
                <a:solidFill>
                  <a:srgbClr val="607E28"/>
                </a:solidFill>
                <a:latin typeface="Source Sans Pro" panose="020B0503030403020204" pitchFamily="34" charset="0"/>
              </a:defRPr>
            </a:lvl3pPr>
            <a:lvl4pPr marL="0" indent="0">
              <a:spcBef>
                <a:spcPts val="1200"/>
              </a:spcBef>
              <a:buNone/>
              <a:defRPr b="1" i="0">
                <a:solidFill>
                  <a:srgbClr val="333334"/>
                </a:solidFill>
                <a:latin typeface="Source Sans Pro" panose="020B0503030403020204" pitchFamily="34" charset="0"/>
              </a:defRPr>
            </a:lvl4pPr>
            <a:lvl5pPr marL="0" indent="0">
              <a:buNone/>
              <a:defRPr i="1">
                <a:solidFill>
                  <a:srgbClr val="333334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Bulleted copy</a:t>
            </a:r>
          </a:p>
          <a:p>
            <a:pPr lvl="2"/>
            <a:r>
              <a:rPr lang="en-US" dirty="0"/>
              <a:t>SUBHEAD 1</a:t>
            </a:r>
          </a:p>
          <a:p>
            <a:pPr lvl="3"/>
            <a:r>
              <a:rPr lang="en-US" dirty="0"/>
              <a:t>SUBHEAD 2</a:t>
            </a:r>
          </a:p>
          <a:p>
            <a:pPr lvl="4"/>
            <a:r>
              <a:rPr lang="en-US" dirty="0"/>
              <a:t>Pull quote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B9D14F-1574-54A7-8313-24A581E76338}"/>
              </a:ext>
            </a:extLst>
          </p:cNvPr>
          <p:cNvSpPr/>
          <p:nvPr userDrawn="1"/>
        </p:nvSpPr>
        <p:spPr>
          <a:xfrm>
            <a:off x="0" y="6668074"/>
            <a:ext cx="12192000" cy="189926"/>
          </a:xfrm>
          <a:prstGeom prst="rect">
            <a:avLst/>
          </a:prstGeom>
          <a:solidFill>
            <a:srgbClr val="93BF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BAA00-8F38-C6DF-21D1-8362FC06750E}"/>
              </a:ext>
            </a:extLst>
          </p:cNvPr>
          <p:cNvSpPr/>
          <p:nvPr userDrawn="1"/>
        </p:nvSpPr>
        <p:spPr>
          <a:xfrm>
            <a:off x="1" y="1126259"/>
            <a:ext cx="114300" cy="370032"/>
          </a:xfrm>
          <a:prstGeom prst="rect">
            <a:avLst/>
          </a:prstGeom>
          <a:solidFill>
            <a:srgbClr val="93BF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4454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F3ED-54D8-6167-BE26-D90CFE5D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9209-F8E7-74D8-00F6-B7718079E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98C98-E92A-A026-9435-8D7CBD85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BEC0A-1974-FE85-0B52-34DE16CF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DE884-DB03-DDC1-4BE8-B5590C91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6618-8E35-4537-AD91-C6486AC8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D7443-9689-8E3F-97A9-74FA502DB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F3B96-7DD0-EA4C-9737-946CFE77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96A45-DF7C-CD62-5022-0AFD0E05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474A1-D301-FC91-027B-D194F45B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3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3EB3-819B-3790-F7DB-C4F7AA33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6B2F-09BC-F385-0D1B-9DB7065D2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9B6C9-FA69-BB25-C33D-BF58224B8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673C3-66EB-359A-4FCB-FE5A6580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FD316-E37E-3487-8A92-E639C192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B677F-82E9-951E-A270-28FA7A08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AD55-8600-8638-A87F-AA473B98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5ED28-F3C7-BE9B-4AA1-37AF0358A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2FF91-F2C9-AF75-778A-BFD24746B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0F84B0-1BC9-AD99-B001-60ED9DF57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9E259-4AD3-8E1C-5C51-2EB5E99A0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1D755-36BD-A540-2923-E1B239FD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73505B-5151-618F-FFDB-46465C5B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29F14-CC82-FDD2-1F7C-A8F29670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4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C2C9-D934-0C45-6A6A-F48FA6EB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6C29B-E824-0863-50CD-7A251D02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B7E95-E38C-F8E6-F76A-15EEEC08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ADBA9-06A1-307C-C13F-EC9A37ED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F9151-C942-6585-4263-E2CC6EDF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7F2B8-8143-D7B9-8FD9-69297035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7BA34-EA7D-AAEB-3BDF-FAE366EA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1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F5CB-D9D8-533C-9B49-A48E4EC5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F81D5-58AF-3407-BADA-5C001136B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C52FB-F5E2-3375-F0F1-F20512832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43094-8E03-A03F-8DEC-00741B0E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A080D-84FF-4346-20E1-A5200129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98BF9-FDBA-A107-4FE2-1F579CD1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65BB-8093-85C0-EABA-2BB2372F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364D6-516F-6C29-04F5-20B94E264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68A01-CB33-4907-F3BE-A3EC2F3D9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EDA66-3E50-3798-4DD3-C9972E84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E8C3C-3546-DE8F-D28F-D20435E9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98862-E678-48BA-2510-CF3B0505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37B37-1516-2581-1CE7-6ABFBA18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B6B9F-9014-44F3-8F3D-FA1B93F68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A5185-5833-8894-3AA9-834E91051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547D8-0388-A7CD-8D70-C079009DF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7A332-56CF-2A8C-4CEF-3703C2333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8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BF82-593B-6397-00EC-44FA6D98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6" y="2011861"/>
            <a:ext cx="10965614" cy="681033"/>
          </a:xfrm>
        </p:spPr>
        <p:txBody>
          <a:bodyPr/>
          <a:lstStyle/>
          <a:p>
            <a:r>
              <a:rPr lang="en-US" sz="3200" dirty="0"/>
              <a:t>Project Background &amp;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3B14D-ADB8-FD33-35E5-C332FC2FBB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527" y="2733960"/>
            <a:ext cx="10966273" cy="3399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Project goals</a:t>
            </a:r>
          </a:p>
          <a:p>
            <a:pPr lvl="1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sz="2300" dirty="0"/>
              <a:t>Engage 30 underserved/marginalized students in research to provide them with skills to enter the agricultural workforce or pursue graduate studies</a:t>
            </a:r>
          </a:p>
          <a:p>
            <a:pPr lvl="1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sz="2300" dirty="0"/>
              <a:t>Improve representation of underrepresented students in STEM, agricultural and environmental fields</a:t>
            </a:r>
          </a:p>
          <a:p>
            <a:r>
              <a:rPr lang="en-US" b="1" dirty="0"/>
              <a:t>Initial program structure</a:t>
            </a:r>
          </a:p>
          <a:p>
            <a:pPr lvl="1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sz="2300" dirty="0"/>
              <a:t>Recruitment: 6 students/year; 50% community colleges/CAMP*/SMILE^ and 50% OSU students</a:t>
            </a:r>
          </a:p>
          <a:p>
            <a:pPr lvl="1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sz="2300" dirty="0"/>
              <a:t>Duration: 10-week summer sessions that includes an 8-week research project</a:t>
            </a:r>
          </a:p>
          <a:p>
            <a:pPr lvl="1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sz="2300" dirty="0"/>
              <a:t>Other resources: Faculty and peer mentors, community engagement opportunities, and professional development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FA12DE35-35BD-2818-3B9C-452274526AC8}"/>
              </a:ext>
            </a:extLst>
          </p:cNvPr>
          <p:cNvSpPr txBox="1">
            <a:spLocks/>
          </p:cNvSpPr>
          <p:nvPr/>
        </p:nvSpPr>
        <p:spPr>
          <a:xfrm>
            <a:off x="222740" y="830660"/>
            <a:ext cx="11764104" cy="11387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Fellowships to Prepare Diverse Students for Careers in </a:t>
            </a:r>
            <a:r>
              <a:rPr lang="en-US" sz="2800" b="1" u="sng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FANrHs</a:t>
            </a:r>
            <a:r>
              <a:rPr lang="en-US" sz="2800" b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 Light" panose="020F0302020204030204"/>
              </a:rPr>
              <a:t>Wanda Crannell and Dr. Susan Rowe, Oregon State University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 Light" panose="020F0302020204030204"/>
              </a:rPr>
              <a:t>USDA Award # 2020-67037-30670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49AD0-409E-4DE3-9CBF-9BAD2EF88EA7}"/>
              </a:ext>
            </a:extLst>
          </p:cNvPr>
          <p:cNvSpPr txBox="1"/>
          <p:nvPr/>
        </p:nvSpPr>
        <p:spPr>
          <a:xfrm>
            <a:off x="3433482" y="6260324"/>
            <a:ext cx="8296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*College Assistance Migrant Program   ^Science and Math Investigative Learning Experience</a:t>
            </a:r>
          </a:p>
        </p:txBody>
      </p:sp>
    </p:spTree>
    <p:extLst>
      <p:ext uri="{BB962C8B-B14F-4D97-AF65-F5344CB8AC3E}">
        <p14:creationId xmlns:p14="http://schemas.microsoft.com/office/powerpoint/2010/main" val="196640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BF82-593B-6397-00EC-44FA6D98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Implementation Challenges &amp; 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3B14D-ADB8-FD33-35E5-C332FC2FBB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528" y="1787525"/>
            <a:ext cx="6299599" cy="4622511"/>
          </a:xfrm>
        </p:spPr>
        <p:txBody>
          <a:bodyPr>
            <a:normAutofit fontScale="77500" lnSpcReduction="20000"/>
          </a:bodyPr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ea typeface="Source Sans Pro" panose="020B0503030403020204" pitchFamily="34" charset="0"/>
              </a:rPr>
              <a:t>Student recruitment during pandemic (Summer 2020 &amp; 2021)</a:t>
            </a:r>
          </a:p>
          <a:p>
            <a:pPr marL="684213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2100" b="0" dirty="0">
                <a:solidFill>
                  <a:prstClr val="black"/>
                </a:solidFill>
                <a:ea typeface="Source Sans Pro" panose="020B0503030403020204" pitchFamily="34" charset="0"/>
              </a:rPr>
              <a:t>Pivot: funded current undergraduate research students, BES, online mentoring of Jr MANRRS (high school) students, virtual MANRRS conference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ea typeface="Source Sans Pro" panose="020B0503030403020204" pitchFamily="34" charset="0"/>
              </a:rPr>
              <a:t>Inflation impacts on stipend - $4800 no longer competitive (2022-23)</a:t>
            </a:r>
          </a:p>
          <a:p>
            <a:pPr marL="684213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2000" b="0" dirty="0">
                <a:solidFill>
                  <a:prstClr val="black"/>
                </a:solidFill>
                <a:ea typeface="Source Sans Pro" panose="020B0503030403020204" pitchFamily="34" charset="0"/>
              </a:rPr>
              <a:t>Pivot: research embedded into academic year with larger cohort of students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ea typeface="Source Sans Pro" panose="020B0503030403020204" pitchFamily="34" charset="0"/>
              </a:rPr>
              <a:t>Finding most effective cohort size</a:t>
            </a:r>
          </a:p>
          <a:p>
            <a:pPr marL="684213" indent="-2286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000" b="0" dirty="0">
                <a:solidFill>
                  <a:prstClr val="black"/>
                </a:solidFill>
                <a:ea typeface="Source Sans Pro" panose="020B0503030403020204" pitchFamily="34" charset="0"/>
              </a:rPr>
              <a:t>2020: 7 OSU students (virtual)</a:t>
            </a:r>
            <a:endParaRPr lang="en-US" sz="2000" b="0" dirty="0">
              <a:solidFill>
                <a:prstClr val="black"/>
              </a:solidFill>
              <a:ea typeface="Source Sans Pro" panose="020B0503030403020204" pitchFamily="34" charset="0"/>
              <a:cs typeface="Calibri"/>
            </a:endParaRPr>
          </a:p>
          <a:p>
            <a:pPr marL="684213" indent="-2286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000" b="0" dirty="0">
                <a:solidFill>
                  <a:prstClr val="black"/>
                </a:solidFill>
                <a:ea typeface="Source Sans Pro" panose="020B0503030403020204" pitchFamily="34" charset="0"/>
              </a:rPr>
              <a:t>2021: 7 OSU students (hybrid)</a:t>
            </a:r>
            <a:endParaRPr lang="en-US" sz="2000" dirty="0">
              <a:solidFill>
                <a:prstClr val="black"/>
              </a:solidFill>
              <a:ea typeface="Source Sans Pro" panose="020B0503030403020204" pitchFamily="34" charset="0"/>
            </a:endParaRPr>
          </a:p>
          <a:p>
            <a:pPr marL="684213" indent="-2286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000" b="0" dirty="0">
                <a:solidFill>
                  <a:prstClr val="black"/>
                </a:solidFill>
                <a:ea typeface="Source Sans Pro" panose="020B0503030403020204" pitchFamily="34" charset="0"/>
              </a:rPr>
              <a:t>2022-23 AY: 8 peer mentors (experienced students) and 11 new mentees (DPP*) </a:t>
            </a:r>
          </a:p>
          <a:p>
            <a:pPr marL="684213" indent="-2286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000" b="0" dirty="0">
                <a:solidFill>
                  <a:prstClr val="black"/>
                </a:solidFill>
                <a:ea typeface="Source Sans Pro" panose="020B0503030403020204" pitchFamily="34" charset="0"/>
              </a:rPr>
              <a:t>2024: 6 OSU students (recruited from service-learning trip) and 6 students from Puerto Rico 12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65A77-069B-4A08-9889-A012978EEBA5}"/>
              </a:ext>
            </a:extLst>
          </p:cNvPr>
          <p:cNvSpPr txBox="1"/>
          <p:nvPr/>
        </p:nvSpPr>
        <p:spPr>
          <a:xfrm>
            <a:off x="5791197" y="6283042"/>
            <a:ext cx="6618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*Degree Partnership Program (dual enrollment at OSU and community college)</a:t>
            </a:r>
          </a:p>
        </p:txBody>
      </p:sp>
      <p:pic>
        <p:nvPicPr>
          <p:cNvPr id="7" name="Picture 2" descr="Profile photo of Grecia Santiago Robles">
            <a:extLst>
              <a:ext uri="{FF2B5EF4-FFF2-40B4-BE49-F238E27FC236}">
                <a16:creationId xmlns:a16="http://schemas.microsoft.com/office/drawing/2014/main" id="{F16F9D76-1E16-4601-A255-C67AC68EA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" b="5953"/>
          <a:stretch/>
        </p:blipFill>
        <p:spPr bwMode="auto">
          <a:xfrm>
            <a:off x="7214536" y="3719273"/>
            <a:ext cx="2363534" cy="224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erson in gloves working on a pipe&#10;&#10;Description automatically generated with medium confidence">
            <a:extLst>
              <a:ext uri="{FF2B5EF4-FFF2-40B4-BE49-F238E27FC236}">
                <a16:creationId xmlns:a16="http://schemas.microsoft.com/office/drawing/2014/main" id="{70D69FC8-5478-4636-999F-A245D237E8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115" r="2" b="11969"/>
          <a:stretch/>
        </p:blipFill>
        <p:spPr>
          <a:xfrm>
            <a:off x="9467238" y="3215379"/>
            <a:ext cx="2468859" cy="264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F54890-EAFD-4D37-B4CD-23B00869E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044" y="1739741"/>
            <a:ext cx="3366392" cy="19945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2F7DA7-8F23-4DEF-A6D6-37052F7E0480}"/>
              </a:ext>
            </a:extLst>
          </p:cNvPr>
          <p:cNvSpPr txBox="1"/>
          <p:nvPr/>
        </p:nvSpPr>
        <p:spPr>
          <a:xfrm>
            <a:off x="10437490" y="2510163"/>
            <a:ext cx="136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Pictures from the 2024 summer REEU cohort</a:t>
            </a:r>
          </a:p>
        </p:txBody>
      </p:sp>
    </p:spTree>
    <p:extLst>
      <p:ext uri="{BB962C8B-B14F-4D97-AF65-F5344CB8AC3E}">
        <p14:creationId xmlns:p14="http://schemas.microsoft.com/office/powerpoint/2010/main" val="229669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BF82-593B-6397-00EC-44FA6D98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6" y="999823"/>
            <a:ext cx="6281295" cy="681033"/>
          </a:xfrm>
        </p:spPr>
        <p:txBody>
          <a:bodyPr/>
          <a:lstStyle/>
          <a:p>
            <a:r>
              <a:rPr lang="en-US" sz="3200" dirty="0"/>
              <a:t>Accomplishments &amp; Outcomes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0AD3A1A-6CF1-4157-A5E7-DC2B9FD09B6F}"/>
              </a:ext>
            </a:extLst>
          </p:cNvPr>
          <p:cNvSpPr txBox="1">
            <a:spLocks/>
          </p:cNvSpPr>
          <p:nvPr/>
        </p:nvSpPr>
        <p:spPr>
          <a:xfrm>
            <a:off x="388185" y="1680856"/>
            <a:ext cx="4165903" cy="4078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45 research projects (see titles scrolling on right)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7 colleges, 13 departments, 2 expt. stations, 3 USDA ARS &amp; NCGR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41 students - 4 served 2</a:t>
            </a:r>
            <a:r>
              <a:rPr lang="en-US" sz="20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nd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year as program assistants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37% CAMP students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Graduation &amp; retention statistics - 97.5%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22 graduated; one stopped out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10 entered graduate/prof. school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</p:txBody>
      </p:sp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799E27F4-DBBE-4D3D-A6C4-592D72EB9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08" y="5227117"/>
            <a:ext cx="2104806" cy="1444077"/>
          </a:xfrm>
          <a:prstGeom prst="rect">
            <a:avLst/>
          </a:prstGeom>
        </p:spPr>
      </p:pic>
      <p:pic>
        <p:nvPicPr>
          <p:cNvPr id="8" name="Picture 7" descr="A person walking on a snowy road&#10;&#10;Description automatically generated">
            <a:extLst>
              <a:ext uri="{FF2B5EF4-FFF2-40B4-BE49-F238E27FC236}">
                <a16:creationId xmlns:a16="http://schemas.microsoft.com/office/drawing/2014/main" id="{47D400B2-D4FF-4B6A-9B45-E5F3E8D18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95" y="5227118"/>
            <a:ext cx="2157358" cy="1444077"/>
          </a:xfrm>
          <a:prstGeom prst="rect">
            <a:avLst/>
          </a:prstGeom>
        </p:spPr>
      </p:pic>
      <p:pic>
        <p:nvPicPr>
          <p:cNvPr id="9" name="Picture 8" descr="A person sitting in front of two animals&#10;&#10;Description automatically generated">
            <a:extLst>
              <a:ext uri="{FF2B5EF4-FFF2-40B4-BE49-F238E27FC236}">
                <a16:creationId xmlns:a16="http://schemas.microsoft.com/office/drawing/2014/main" id="{CD729D40-E47F-4A7E-A21D-FD7332482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688" y="1835173"/>
            <a:ext cx="2104808" cy="1382111"/>
          </a:xfrm>
          <a:prstGeom prst="rect">
            <a:avLst/>
          </a:prstGeom>
        </p:spPr>
      </p:pic>
      <p:pic>
        <p:nvPicPr>
          <p:cNvPr id="10" name="Picture 9" descr="A person feeding cows&#10;&#10;Description automatically generated">
            <a:extLst>
              <a:ext uri="{FF2B5EF4-FFF2-40B4-BE49-F238E27FC236}">
                <a16:creationId xmlns:a16="http://schemas.microsoft.com/office/drawing/2014/main" id="{05BD2B9D-6739-442F-B33A-491730C4F0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677" y="5223607"/>
            <a:ext cx="1873249" cy="1445175"/>
          </a:xfrm>
          <a:prstGeom prst="rect">
            <a:avLst/>
          </a:prstGeom>
        </p:spPr>
      </p:pic>
      <p:pic>
        <p:nvPicPr>
          <p:cNvPr id="11" name="Picture 10" descr="A person playing a trumpet&#10;&#10;Description automatically generated">
            <a:extLst>
              <a:ext uri="{FF2B5EF4-FFF2-40B4-BE49-F238E27FC236}">
                <a16:creationId xmlns:a16="http://schemas.microsoft.com/office/drawing/2014/main" id="{4929B08C-0698-4032-BBCA-23921AFBEF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9358" y="3491892"/>
            <a:ext cx="2113563" cy="14440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6614A8-F11A-4D32-B677-DCEB268D406E}"/>
              </a:ext>
            </a:extLst>
          </p:cNvPr>
          <p:cNvSpPr/>
          <p:nvPr/>
        </p:nvSpPr>
        <p:spPr>
          <a:xfrm>
            <a:off x="6923719" y="197219"/>
            <a:ext cx="5268282" cy="759071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FF9413-16D2-47C4-84DF-A053597D92DD}"/>
              </a:ext>
            </a:extLst>
          </p:cNvPr>
          <p:cNvSpPr/>
          <p:nvPr/>
        </p:nvSpPr>
        <p:spPr>
          <a:xfrm>
            <a:off x="6995762" y="216596"/>
            <a:ext cx="5196238" cy="137114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Water allocation and scheduling for blueberries in Florida using evapotranspiration-based irrigation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Socioeconomic status and parental knowledge on children's exposure to flame retardant chemicals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Take care of yourself: surveying soil, people, and food sovereignty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Flax to linen: Exploring rapid screening methods for fiber quantity in flax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Oregon double up food bucks nutrition incentive program statewide evaluation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Quantifying nutrient transport in Western Oregon soil after the addition of dairy manure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Stream-aquifer interactions along an Oak Creek reach near Corvallis, OR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Diversity of Fusarium Species associated with Fusarium Canker of Hop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Identifying nitrogen fixing bacteria in Kombucha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 investigation into microplastics, PCBS and mercury bioaccumulation in Pacific Lamprey of the Columbia River Basin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Opportunities and limitations in achieving real-time observations of soil nitrate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Addressing food deserts with common gardens: a literary review on sustainability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Eat whole grains but first, learn how to process naked barley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Transcriptome analysis shows promise as first step in eliminating genetic engineering bottlenecks in poplar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Abundance and diversity of macroinvertebrates as indicators of agriculture channel health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Developing a simple sequence repeat (SSR) Fingerprinting Set to characterize the USDA Currant and Gooseberry collections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Exploring the growth habits of </a:t>
            </a:r>
            <a:r>
              <a:rPr lang="en-US" sz="1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sweetpotatoes</a:t>
            </a: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(Ipomoea batatas) in the Willamette Valley of Western Or. 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Understanding the prevalence and abundance of urban agriculture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Impact of additives in the chemical recycling of plastic waste using heterogeneous tandem dehydrogenation and olefin metathesis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Assessing the Prevalence of Per- and Polyfluoroalkyl Substances (PFAS) in Bottled Water 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Impact of </a:t>
            </a:r>
            <a:r>
              <a:rPr lang="en-US" sz="1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Hanseniaspora</a:t>
            </a:r>
            <a:r>
              <a:rPr lang="en-US" sz="1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uvarum</a:t>
            </a:r>
            <a:r>
              <a:rPr lang="en-US" sz="1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Yeast from Oregon on Wine Quality 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Developing a dynamic in vitro digestion model for SHIME that simulates digestion of preterm infants 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Anthopleura</a:t>
            </a:r>
            <a:r>
              <a:rPr lang="en-US" sz="1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elegantissima</a:t>
            </a:r>
            <a:r>
              <a:rPr lang="en-US" sz="1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– Behaviors of Competition in Intertidal Anemones of the Oregon Coast 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Hyperspectral Imaging System for Evaluating Seed Moisture Content in Perennial Ryegrass 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Evaluating spoilage potential of Brettanomyces isolates from Oregon 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Effect of Pulsed Electric Field on </a:t>
            </a:r>
            <a:r>
              <a:rPr lang="en-US" sz="1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Indaziflam</a:t>
            </a: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Degradation from Soil: Methods Validation 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Soil Physical Properties in a Riparian Pasture and Traditional Pasture in the Willamette Valley, Oregon 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Supporting Diversity in STEM through Art: Returning the “A” to STEM Through Art Therapy 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Exploring Methods for Breaking Seed Dormancy in an Oregon Native Plant, </a:t>
            </a:r>
            <a:r>
              <a:rPr lang="en-US" sz="1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Mentzelia</a:t>
            </a: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mollis</a:t>
            </a: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Anthopleura</a:t>
            </a:r>
            <a:r>
              <a:rPr lang="en-US" sz="1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elegantissima</a:t>
            </a:r>
            <a:r>
              <a:rPr lang="en-US" sz="1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– Behaviors of Competition in Intertidal Anemones of the Oregon Coast 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Innovative Grazing Strategies: Managing Riparian Areas and Invasive Species 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Ovarian protein hormones as biomarkers of fertility in dairy cows – Is it an acceptable model to predict infertility in dairy breeds?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Onion Thrips Resistance Monitoring to Insecticides Reaper and </a:t>
            </a:r>
            <a:r>
              <a:rPr lang="en-US" sz="1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Lannate</a:t>
            </a: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in the Treasure Valley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Using a Simple Sequence Repeat (SSR) Fingerprinting Set to Characterize the USDA Ribes Collection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Dairy cow forage nutritional analyses on urine, feces and milk samples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Invest in Vegetables: A Cost and Benefit Analysis of Container Grown Roma Tomatoes (</a:t>
            </a:r>
            <a:r>
              <a:rPr lang="en-US" sz="1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Solanum </a:t>
            </a:r>
            <a:r>
              <a:rPr lang="en-US" sz="1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lycopersicum</a:t>
            </a:r>
            <a:r>
              <a:rPr lang="en-US" sz="1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cv. ‘Roma’) and Italian Basil (</a:t>
            </a:r>
            <a:r>
              <a:rPr lang="en-US" sz="1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Ocimum</a:t>
            </a:r>
            <a:r>
              <a:rPr lang="en-US" sz="1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basilicum</a:t>
            </a: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cv. ‘Italian’)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Monitoring resistance in onion thrips to insecticides, </a:t>
            </a:r>
            <a:r>
              <a:rPr lang="en-US" sz="1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Lannate</a:t>
            </a: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en-US" sz="1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Exirel</a:t>
            </a: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in the Treasure Valley of Eastern Oregon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Comparison of Ammonia Inhibition on the Anaerobic Digestion of Organic Acids Between Digestate from Anaerobic Co- and Mono-Digestion Systems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Effects of Selenium Supplementation During Different Trimesters of Pregnancy on Natural IgM Antibody Concentrations in Beef Cows at Parturition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Endometrial Inflammatory Cytokine Expression in Postpartum Beef Heifers Following Platelet Rich Plasma Treatment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Effects of selenium supplementation during different trimesters of pregnancy on non-specific humoral immunity of pregnant beef cows and persistence of antibodies in their newborn calves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Needs Assessment of Social Emotional Learning Integration in Pre-College STEM Education at OSU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Guinea pig model of mild hyperandrogenemia – is it a suitable model for women with polycystic ovary syndrome (PCOS)? A pilot study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Collecting and analyzing data for Brown Marmorated Stink Bug (BMSB), Spotted Wing Drosophila, Filbert Worm, and Aphids</a:t>
            </a:r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9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</TotalTime>
  <Words>983</Words>
  <Application>Microsoft Office PowerPoint</Application>
  <PresentationFormat>Widescreen</PresentationFormat>
  <Paragraphs>82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Source Sans Pro</vt:lpstr>
      <vt:lpstr>Wingdings 2</vt:lpstr>
      <vt:lpstr>Office Theme</vt:lpstr>
      <vt:lpstr>Project Background &amp; Introduction</vt:lpstr>
      <vt:lpstr>Implementation Challenges &amp; Lessons Learned</vt:lpstr>
      <vt:lpstr>Accomplishments &amp;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Background &amp; Introduction</dc:title>
  <dc:creator>Schelske-Santos, Michelle - REE-NIFA</dc:creator>
  <cp:lastModifiedBy>Crannell, Wanda Kay</cp:lastModifiedBy>
  <cp:revision>13</cp:revision>
  <dcterms:created xsi:type="dcterms:W3CDTF">2024-08-26T13:24:38Z</dcterms:created>
  <dcterms:modified xsi:type="dcterms:W3CDTF">2024-10-01T23:04:18Z</dcterms:modified>
</cp:coreProperties>
</file>