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5" r:id="rId2"/>
    <p:sldId id="373" r:id="rId3"/>
    <p:sldId id="3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0B24-E74B-49E4-AE20-0CF9E12C1C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A88D-B513-4D9C-A52C-733E36489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F23BA-3E88-4204-A0B3-AE12C4550C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E4B0-A890-940C-43AE-3496F8F04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9EE6-3DC5-280F-18CA-151A435B1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1499-9001-907B-C31B-D0061121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B4EE-B633-469B-00D0-3F332068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8107-2530-51E7-9A5B-E99ECDC5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EDB6-5217-6A66-10AA-18A107A6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A3EC1-7BA7-914B-2F48-69710CC1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FFE4-BD4B-11EA-A715-BA8BABFC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504D-E789-4166-9E9C-05E699D2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7397-2EF1-4255-45A7-18099778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625B5-DBDC-2C47-D8A8-532CADC50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581D5-82E9-E537-6B25-C5BEB2B2C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648D-BF9D-43EF-BECB-A10CC9A0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6BBE-C0F2-30C7-A772-B7D1BD77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E2A0-FA48-69FF-0D64-4EA4D566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a_Title &amp; Content -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E8B12-3DB6-D2FA-97EB-AFC9988CA92D}"/>
              </a:ext>
            </a:extLst>
          </p:cNvPr>
          <p:cNvSpPr/>
          <p:nvPr userDrawn="1"/>
        </p:nvSpPr>
        <p:spPr>
          <a:xfrm>
            <a:off x="0" y="809896"/>
            <a:ext cx="12192000" cy="6048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B0FEC-5370-440B-9BA6-426EE7BA6237}"/>
              </a:ext>
            </a:extLst>
          </p:cNvPr>
          <p:cNvSpPr/>
          <p:nvPr userDrawn="1"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 of U.S. Department of Agriculture, National Institute of Food and Agriculture">
            <a:extLst>
              <a:ext uri="{FF2B5EF4-FFF2-40B4-BE49-F238E27FC236}">
                <a16:creationId xmlns:a16="http://schemas.microsoft.com/office/drawing/2014/main" id="{C4357B09-AC41-4145-A723-5EEE57EFA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0" y="189926"/>
            <a:ext cx="4632398" cy="4300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BAAAE87-E861-2293-7990-1E6D7A345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86" y="999823"/>
            <a:ext cx="10965614" cy="681033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33333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D628458-5DDE-2D82-D61A-2055C67FAC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7527" y="1787525"/>
            <a:ext cx="10966273" cy="4253275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400">
                <a:solidFill>
                  <a:srgbClr val="333334"/>
                </a:solidFill>
                <a:latin typeface="Source Sans Pro" panose="020B0503030403020204" pitchFamily="34" charset="0"/>
              </a:defRPr>
            </a:lvl1pPr>
            <a:lvl2pPr marL="457200" indent="-342900">
              <a:buClr>
                <a:srgbClr val="607E28"/>
              </a:buClr>
              <a:buSzPct val="60000"/>
              <a:buFont typeface="Wingdings 2" panose="05020102010507070707" pitchFamily="18" charset="2"/>
              <a:buChar char="¯"/>
              <a:defRPr b="0">
                <a:solidFill>
                  <a:srgbClr val="333334"/>
                </a:solidFill>
                <a:latin typeface="Source Sans Pro" panose="020B0503030403020204" pitchFamily="34" charset="0"/>
              </a:defRPr>
            </a:lvl2pPr>
            <a:lvl3pPr marL="0" indent="0">
              <a:spcBef>
                <a:spcPts val="1200"/>
              </a:spcBef>
              <a:buNone/>
              <a:defRPr sz="2400" b="1">
                <a:solidFill>
                  <a:srgbClr val="607E28"/>
                </a:solidFill>
                <a:latin typeface="Source Sans Pro" panose="020B0503030403020204" pitchFamily="34" charset="0"/>
              </a:defRPr>
            </a:lvl3pPr>
            <a:lvl4pPr marL="0" indent="0">
              <a:spcBef>
                <a:spcPts val="1200"/>
              </a:spcBef>
              <a:buNone/>
              <a:defRPr b="1" i="0">
                <a:solidFill>
                  <a:srgbClr val="333334"/>
                </a:solidFill>
                <a:latin typeface="Source Sans Pro" panose="020B0503030403020204" pitchFamily="34" charset="0"/>
              </a:defRPr>
            </a:lvl4pPr>
            <a:lvl5pPr marL="0" indent="0">
              <a:buNone/>
              <a:defRPr i="1">
                <a:solidFill>
                  <a:srgbClr val="333334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Bulleted copy</a:t>
            </a:r>
          </a:p>
          <a:p>
            <a:pPr lvl="2"/>
            <a:r>
              <a:rPr lang="en-US" dirty="0"/>
              <a:t>SUBHEAD 1</a:t>
            </a:r>
          </a:p>
          <a:p>
            <a:pPr lvl="3"/>
            <a:r>
              <a:rPr lang="en-US" dirty="0"/>
              <a:t>SUBHEAD 2</a:t>
            </a:r>
          </a:p>
          <a:p>
            <a:pPr lvl="4"/>
            <a:r>
              <a:rPr lang="en-US" dirty="0"/>
              <a:t>Pull quote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9D14F-1574-54A7-8313-24A581E76338}"/>
              </a:ext>
            </a:extLst>
          </p:cNvPr>
          <p:cNvSpPr/>
          <p:nvPr userDrawn="1"/>
        </p:nvSpPr>
        <p:spPr>
          <a:xfrm>
            <a:off x="0" y="6668074"/>
            <a:ext cx="12192000" cy="189926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BAA00-8F38-C6DF-21D1-8362FC06750E}"/>
              </a:ext>
            </a:extLst>
          </p:cNvPr>
          <p:cNvSpPr/>
          <p:nvPr userDrawn="1"/>
        </p:nvSpPr>
        <p:spPr>
          <a:xfrm>
            <a:off x="1" y="1126259"/>
            <a:ext cx="114300" cy="370032"/>
          </a:xfrm>
          <a:prstGeom prst="rect">
            <a:avLst/>
          </a:prstGeom>
          <a:solidFill>
            <a:srgbClr val="93B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454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F3ED-54D8-6167-BE26-D90CFE5D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9209-F8E7-74D8-00F6-B7718079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98C98-E92A-A026-9435-8D7CBD85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BEC0A-1974-FE85-0B52-34DE16CF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E884-DB03-DDC1-4BE8-B5590C91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6618-8E35-4537-AD91-C6486AC8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D7443-9689-8E3F-97A9-74FA502D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3B96-7DD0-EA4C-9737-946CFE77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6A45-DF7C-CD62-5022-0AFD0E05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74A1-D301-FC91-027B-D194F45B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3EB3-819B-3790-F7DB-C4F7AA3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6B2F-09BC-F385-0D1B-9DB7065D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9B6C9-FA69-BB25-C33D-BF58224B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73C3-66EB-359A-4FCB-FE5A6580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FD316-E37E-3487-8A92-E639C192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B677F-82E9-951E-A270-28FA7A08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AD55-8600-8638-A87F-AA473B98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5ED28-F3C7-BE9B-4AA1-37AF0358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2FF91-F2C9-AF75-778A-BFD24746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F84B0-1BC9-AD99-B001-60ED9DF57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9E259-4AD3-8E1C-5C51-2EB5E99A0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1D755-36BD-A540-2923-E1B239FD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3505B-5151-618F-FFDB-46465C5B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29F14-CC82-FDD2-1F7C-A8F29670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C2C9-D934-0C45-6A6A-F48FA6EB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6C29B-E824-0863-50CD-7A251D02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7E95-E38C-F8E6-F76A-15EEEC08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ADBA9-06A1-307C-C13F-EC9A37ED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F9151-C942-6585-4263-E2CC6EDF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7F2B8-8143-D7B9-8FD9-6929703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BA34-EA7D-AAEB-3BDF-FAE366EA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F5CB-D9D8-533C-9B49-A48E4EC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F81D5-58AF-3407-BADA-5C001136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C52FB-F5E2-3375-F0F1-F2051283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43094-8E03-A03F-8DEC-00741B0E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A080D-84FF-4346-20E1-A5200129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98BF9-FDBA-A107-4FE2-1F579CD1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65BB-8093-85C0-EABA-2BB2372F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364D6-516F-6C29-04F5-20B94E264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8A01-CB33-4907-F3BE-A3EC2F3D9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EDA66-3E50-3798-4DD3-C9972E8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E8C3C-3546-DE8F-D28F-D20435E9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8862-E678-48BA-2510-CF3B0505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37B37-1516-2581-1CE7-6ABFBA18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6B9F-9014-44F3-8F3D-FA1B93F6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A5185-5833-8894-3AA9-834E91051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B1EBA-20EF-4460-B9C7-789A1679F31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47D8-0388-A7CD-8D70-C079009DF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A332-56CF-2A8C-4CEF-3703C2333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90EB8-2978-49B2-8FDC-A25B530BD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C8F2B40-450A-A24A-4744-4495EB587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"/>
          <a:stretch/>
        </p:blipFill>
        <p:spPr>
          <a:xfrm>
            <a:off x="7968681" y="1651610"/>
            <a:ext cx="4837471" cy="4813233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ABF82-593B-6397-00EC-44FA6D98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6" y="1709589"/>
            <a:ext cx="10965614" cy="681033"/>
          </a:xfrm>
        </p:spPr>
        <p:txBody>
          <a:bodyPr/>
          <a:lstStyle/>
          <a:p>
            <a:r>
              <a:rPr lang="en-US" dirty="0"/>
              <a:t>Project Background &amp; Introduction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A12DE35-35BD-2818-3B9C-452274526AC8}"/>
              </a:ext>
            </a:extLst>
          </p:cNvPr>
          <p:cNvSpPr txBox="1">
            <a:spLocks/>
          </p:cNvSpPr>
          <p:nvPr/>
        </p:nvSpPr>
        <p:spPr>
          <a:xfrm>
            <a:off x="222740" y="706676"/>
            <a:ext cx="11764104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Cornell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AgriTech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FACT REEU: Enhancing the Digital Agriculture Workforce Pipeline</a:t>
            </a:r>
            <a:endParaRPr lang="en-US" sz="2000" b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Kyle Wickings – Cornell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AgriTech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, Cornell University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 Light" panose="020F0302020204030204"/>
              </a:rPr>
              <a:t>Award * - 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2021-68018-34652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 Light" panose="020F0302020204030204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F1F85DE-6470-E650-4672-A5B9024BE983}"/>
              </a:ext>
            </a:extLst>
          </p:cNvPr>
          <p:cNvSpPr txBox="1">
            <a:spLocks/>
          </p:cNvSpPr>
          <p:nvPr/>
        </p:nvSpPr>
        <p:spPr>
          <a:xfrm>
            <a:off x="499744" y="2328630"/>
            <a:ext cx="7466385" cy="44652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9-week hands-on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Specialty-crop-focused research projects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Entomology, Plant Pathology, Horticulture, Food Science and Agribusiness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Professional development programming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commodity-themed field trips to meet producers and extension specialists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topical discussions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science/extension communication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agricultural careers in academia and industry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graduate admissions processes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digital technologies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19664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0A7DE34F-E55A-16EB-D95E-DFFFDC350B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r="36593"/>
          <a:stretch/>
        </p:blipFill>
        <p:spPr>
          <a:xfrm rot="5400000">
            <a:off x="3195916" y="-2327355"/>
            <a:ext cx="5800169" cy="12192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2A27E6E-BA16-A7C9-AB0E-78D363CA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3619"/>
            <a:ext cx="10515600" cy="132556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Implementation Challenges &amp; Lessons Learned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C61421C-EBAA-7832-6877-DA934D7A6104}"/>
              </a:ext>
            </a:extLst>
          </p:cNvPr>
          <p:cNvSpPr txBox="1">
            <a:spLocks/>
          </p:cNvSpPr>
          <p:nvPr/>
        </p:nvSpPr>
        <p:spPr>
          <a:xfrm>
            <a:off x="679368" y="184818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178CCC-4A26-743D-E070-FDF5E3025030}"/>
              </a:ext>
            </a:extLst>
          </p:cNvPr>
          <p:cNvSpPr txBox="1">
            <a:spLocks/>
          </p:cNvSpPr>
          <p:nvPr/>
        </p:nvSpPr>
        <p:spPr>
          <a:xfrm>
            <a:off x="679368" y="2767631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spcAft>
                <a:spcPts val="600"/>
              </a:spcAft>
              <a:buClr>
                <a:srgbClr val="607E28"/>
              </a:buClr>
              <a:buSzPct val="60000"/>
              <a:defRPr/>
            </a:pPr>
            <a:r>
              <a:rPr lang="en-US" dirty="0"/>
              <a:t>Average increase in REU stipends</a:t>
            </a:r>
          </a:p>
          <a:p>
            <a:pPr marL="342900" lvl="1">
              <a:spcAft>
                <a:spcPts val="600"/>
              </a:spcAft>
              <a:buClr>
                <a:srgbClr val="607E28"/>
              </a:buClr>
              <a:buSzPct val="60000"/>
              <a:defRPr/>
            </a:pPr>
            <a:r>
              <a:rPr lang="en-US" dirty="0"/>
              <a:t>Housing and Transportation</a:t>
            </a:r>
          </a:p>
          <a:p>
            <a:pPr marL="342900" lvl="1">
              <a:spcAft>
                <a:spcPts val="600"/>
              </a:spcAft>
              <a:buClr>
                <a:srgbClr val="607E28"/>
              </a:buClr>
              <a:buSzPct val="60000"/>
              <a:defRPr/>
            </a:pPr>
            <a:r>
              <a:rPr lang="en-US" dirty="0"/>
              <a:t>Administrative program support</a:t>
            </a:r>
          </a:p>
          <a:p>
            <a:pPr marL="342900" lvl="1">
              <a:buClr>
                <a:srgbClr val="607E28"/>
              </a:buClr>
              <a:buSzPct val="60000"/>
              <a:defRPr/>
            </a:pPr>
            <a:r>
              <a:rPr lang="en-US" dirty="0"/>
              <a:t>Program length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2A9C64-43EE-AC45-6DB7-88FB23D27391}"/>
              </a:ext>
            </a:extLst>
          </p:cNvPr>
          <p:cNvSpPr txBox="1">
            <a:spLocks/>
          </p:cNvSpPr>
          <p:nvPr/>
        </p:nvSpPr>
        <p:spPr>
          <a:xfrm>
            <a:off x="6236368" y="184818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Lessons Learned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A843B4C-9F9A-3180-A793-32EAC943911F}"/>
              </a:ext>
            </a:extLst>
          </p:cNvPr>
          <p:cNvSpPr txBox="1">
            <a:spLocks/>
          </p:cNvSpPr>
          <p:nvPr/>
        </p:nvSpPr>
        <p:spPr>
          <a:xfrm>
            <a:off x="6236367" y="2767631"/>
            <a:ext cx="5357813" cy="36845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2800" b="1" i="1" dirty="0"/>
              <a:t>What would you do differently?</a:t>
            </a:r>
          </a:p>
          <a:p>
            <a:pPr marL="342900" lvl="1">
              <a:spcAft>
                <a:spcPts val="600"/>
              </a:spcAft>
            </a:pPr>
            <a:r>
              <a:rPr lang="en-US" sz="2800" dirty="0"/>
              <a:t>more pre-program assessment </a:t>
            </a:r>
          </a:p>
          <a:p>
            <a:pPr marL="342900" lvl="1">
              <a:spcAft>
                <a:spcPts val="600"/>
              </a:spcAft>
            </a:pPr>
            <a:r>
              <a:rPr lang="en-US" sz="2800" dirty="0"/>
              <a:t>student project selection – scientific discipline vs. skills/tools desired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800" b="1" i="1" dirty="0"/>
              <a:t>What were your biggest takeaways?  </a:t>
            </a:r>
          </a:p>
          <a:p>
            <a:pPr marL="342900" lvl="1">
              <a:spcAft>
                <a:spcPts val="600"/>
              </a:spcAft>
            </a:pPr>
            <a:r>
              <a:rPr lang="en-US" sz="2800" dirty="0"/>
              <a:t>Blend of independent research w/ group-style professional development a success</a:t>
            </a:r>
          </a:p>
          <a:p>
            <a:pPr marL="342900" lvl="1"/>
            <a:r>
              <a:rPr lang="en-US" sz="2800" dirty="0"/>
              <a:t>On-farm field trips are incredibly valuable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BE223A-07B4-A071-9F6C-A6DE0F2A63DB}"/>
              </a:ext>
            </a:extLst>
          </p:cNvPr>
          <p:cNvCxnSpPr/>
          <p:nvPr/>
        </p:nvCxnSpPr>
        <p:spPr>
          <a:xfrm>
            <a:off x="836612" y="2715468"/>
            <a:ext cx="463374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D630AC-6B57-2DEF-05FA-619BF1745F95}"/>
              </a:ext>
            </a:extLst>
          </p:cNvPr>
          <p:cNvCxnSpPr/>
          <p:nvPr/>
        </p:nvCxnSpPr>
        <p:spPr>
          <a:xfrm>
            <a:off x="6379157" y="2707448"/>
            <a:ext cx="463374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2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21BB-2266-DFAD-8FD7-93B1BB76C2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16" y="1295848"/>
            <a:ext cx="6529138" cy="5562584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+mn-lt"/>
              </a:rPr>
              <a:t>Accomplishments:</a:t>
            </a:r>
          </a:p>
          <a:p>
            <a:pPr marL="342900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program years completed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2022 –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8 students (TX, CA, OH, KY, FL, RI, PR)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65138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2023 – 12 students (TX, VA, NC, NY, VT, IN, OK, IA, FL)</a:t>
            </a:r>
          </a:p>
          <a:p>
            <a:pPr marL="465138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2024 – 10 students (TX, MI, NY, JN, OH, PR, MD, DC)</a:t>
            </a:r>
          </a:p>
          <a:p>
            <a:r>
              <a:rPr lang="en-US" b="1" u="sng" dirty="0">
                <a:solidFill>
                  <a:schemeClr val="tx1"/>
                </a:solidFill>
                <a:latin typeface="+mn-lt"/>
              </a:rPr>
              <a:t>Impacts:</a:t>
            </a:r>
          </a:p>
          <a:p>
            <a:pPr marL="465138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30 students trained in total</a:t>
            </a:r>
          </a:p>
          <a:p>
            <a:pPr marL="465138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Projects from 4 plant science disciplines and agribusiness</a:t>
            </a:r>
          </a:p>
          <a:p>
            <a:pPr marL="465138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Students acquired new knowledge from farm managers, facility operators and extension professionals</a:t>
            </a:r>
          </a:p>
          <a:p>
            <a:r>
              <a:rPr lang="en-US" b="1" u="sng" dirty="0">
                <a:solidFill>
                  <a:schemeClr val="tx1"/>
                </a:solidFill>
                <a:latin typeface="+mn-lt"/>
              </a:rPr>
              <a:t>Future Directions:</a:t>
            </a:r>
          </a:p>
          <a:p>
            <a:pPr marL="465138" marR="0" lvl="1" indent="-228600" fontAlgn="auto">
              <a:spcBef>
                <a:spcPts val="500"/>
              </a:spcBef>
              <a:spcAft>
                <a:spcPts val="0"/>
              </a:spcAft>
              <a:buClr>
                <a:srgbClr val="607E28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Expanding program and linking with new USDA funding from New Beginnings for Tribal Scholars (NBTS) program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2C296E-3BF1-E532-A7F6-85CF30441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1410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C3DF3-A411-1085-9C6B-769483E3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6" y="678983"/>
            <a:ext cx="10965614" cy="68103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Accomplishments, Impacts &amp; 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6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270</Words>
  <Application>Microsoft Office PowerPoint</Application>
  <PresentationFormat>Widescreen</PresentationFormat>
  <Paragraphs>41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Source Sans Pro</vt:lpstr>
      <vt:lpstr>Wingdings 2</vt:lpstr>
      <vt:lpstr>Office Theme</vt:lpstr>
      <vt:lpstr>Project Background &amp; Introduction</vt:lpstr>
      <vt:lpstr>Implementation Challenges &amp; Lessons Learned</vt:lpstr>
      <vt:lpstr>Accomplishments, Impacts &amp;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Schelske-Santos, Michelle - REE-NIFA</dc:creator>
  <cp:lastModifiedBy>Kyle G. Wickings</cp:lastModifiedBy>
  <cp:revision>5</cp:revision>
  <dcterms:created xsi:type="dcterms:W3CDTF">2024-08-26T13:24:38Z</dcterms:created>
  <dcterms:modified xsi:type="dcterms:W3CDTF">2024-10-03T01:30:57Z</dcterms:modified>
</cp:coreProperties>
</file>