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5" r:id="rId2"/>
    <p:sldId id="369" r:id="rId3"/>
    <p:sldId id="3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DE9F99-D8E2-48FC-B7AA-93030A06AE0E}" v="3" dt="2024-10-02T22:51:29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2" autoAdjust="0"/>
    <p:restoredTop sz="94689"/>
  </p:normalViewPr>
  <p:slideViewPr>
    <p:cSldViewPr snapToGrid="0">
      <p:cViewPr varScale="1">
        <p:scale>
          <a:sx n="86" d="100"/>
          <a:sy n="86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Lucy" userId="d020b9bc-71ce-48f0-bde7-a0998dee460e" providerId="ADAL" clId="{B7DE9F99-D8E2-48FC-B7AA-93030A06AE0E}"/>
    <pc:docChg chg="custSel modSld">
      <pc:chgData name="Huang, Lucy" userId="d020b9bc-71ce-48f0-bde7-a0998dee460e" providerId="ADAL" clId="{B7DE9F99-D8E2-48FC-B7AA-93030A06AE0E}" dt="2024-10-02T22:51:34.302" v="12" actId="1076"/>
      <pc:docMkLst>
        <pc:docMk/>
      </pc:docMkLst>
      <pc:sldChg chg="addSp delSp modSp mod delAnim modAnim">
        <pc:chgData name="Huang, Lucy" userId="d020b9bc-71ce-48f0-bde7-a0998dee460e" providerId="ADAL" clId="{B7DE9F99-D8E2-48FC-B7AA-93030A06AE0E}" dt="2024-10-02T22:51:34.302" v="12" actId="1076"/>
        <pc:sldMkLst>
          <pc:docMk/>
          <pc:sldMk cId="2355983443" sldId="370"/>
        </pc:sldMkLst>
        <pc:spChg chg="add mod">
          <ac:chgData name="Huang, Lucy" userId="d020b9bc-71ce-48f0-bde7-a0998dee460e" providerId="ADAL" clId="{B7DE9F99-D8E2-48FC-B7AA-93030A06AE0E}" dt="2024-10-02T22:51:34.302" v="12" actId="1076"/>
          <ac:spMkLst>
            <pc:docMk/>
            <pc:sldMk cId="2355983443" sldId="370"/>
            <ac:spMk id="7" creationId="{74766C79-384C-87D8-B66D-C6E129977CDF}"/>
          </ac:spMkLst>
        </pc:spChg>
        <pc:picChg chg="del">
          <ac:chgData name="Huang, Lucy" userId="d020b9bc-71ce-48f0-bde7-a0998dee460e" providerId="ADAL" clId="{B7DE9F99-D8E2-48FC-B7AA-93030A06AE0E}" dt="2024-10-02T22:46:01.837" v="0" actId="478"/>
          <ac:picMkLst>
            <pc:docMk/>
            <pc:sldMk cId="2355983443" sldId="370"/>
            <ac:picMk id="4" creationId="{8C4D2B31-9C24-CA43-8D71-6375A22510C1}"/>
          </ac:picMkLst>
        </pc:picChg>
        <pc:picChg chg="add mod">
          <ac:chgData name="Huang, Lucy" userId="d020b9bc-71ce-48f0-bde7-a0998dee460e" providerId="ADAL" clId="{B7DE9F99-D8E2-48FC-B7AA-93030A06AE0E}" dt="2024-10-02T22:50:46.831" v="5" actId="1076"/>
          <ac:picMkLst>
            <pc:docMk/>
            <pc:sldMk cId="2355983443" sldId="370"/>
            <ac:picMk id="6" creationId="{C015A4A6-2F33-61F8-85D3-C091EF2784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0B24-E74B-49E4-AE20-0CF9E12C1C3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6A88D-B513-4D9C-A52C-733E36489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E4B0-A890-940C-43AE-3496F8F04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C9EE6-3DC5-280F-18CA-151A435B1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C1499-9001-907B-C31B-D0061121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B4EE-B633-469B-00D0-3F332068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8107-2530-51E7-9A5B-E99ECDC5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9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EDB6-5217-6A66-10AA-18A107A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A3EC1-7BA7-914B-2F48-69710CC1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5FFE4-BD4B-11EA-A715-BA8BABF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9504D-E789-4166-9E9C-05E699D2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A7397-2EF1-4255-45A7-18099778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1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625B5-DBDC-2C47-D8A8-532CADC50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581D5-82E9-E537-6B25-C5BEB2B2C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2648D-BF9D-43EF-BECB-A10CC9A0D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6BBE-C0F2-30C7-A772-B7D1BD77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8E2A0-FA48-69FF-0D64-4EA4D566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a_Title &amp; Content - Gree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CE8B12-3DB6-D2FA-97EB-AFC9988CA92D}"/>
              </a:ext>
            </a:extLst>
          </p:cNvPr>
          <p:cNvSpPr/>
          <p:nvPr userDrawn="1"/>
        </p:nvSpPr>
        <p:spPr>
          <a:xfrm>
            <a:off x="0" y="809896"/>
            <a:ext cx="12192000" cy="6048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5B0FEC-5370-440B-9BA6-426EE7BA6237}"/>
              </a:ext>
            </a:extLst>
          </p:cNvPr>
          <p:cNvSpPr/>
          <p:nvPr userDrawn="1"/>
        </p:nvSpPr>
        <p:spPr>
          <a:xfrm>
            <a:off x="0" y="0"/>
            <a:ext cx="12192000" cy="809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 of U.S. Department of Agriculture, National Institute of Food and Agriculture">
            <a:extLst>
              <a:ext uri="{FF2B5EF4-FFF2-40B4-BE49-F238E27FC236}">
                <a16:creationId xmlns:a16="http://schemas.microsoft.com/office/drawing/2014/main" id="{C4357B09-AC41-4145-A723-5EEE57EFA2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90" y="189926"/>
            <a:ext cx="4632398" cy="4300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BAAAE87-E861-2293-7990-1E6D7A345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186" y="999823"/>
            <a:ext cx="10965614" cy="681033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/>
              <a:t>EDIT MASTER TITLE STYLE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D628458-5DDE-2D82-D61A-2055C67FAC9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87527" y="1787525"/>
            <a:ext cx="10966273" cy="4253275"/>
          </a:xfrm>
        </p:spPr>
        <p:txBody>
          <a:bodyPr/>
          <a:lstStyle>
            <a:lvl1pPr marL="0" indent="0">
              <a:spcBef>
                <a:spcPts val="2400"/>
              </a:spcBef>
              <a:buNone/>
              <a:defRPr sz="2400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  <a:lvl2pPr marL="457200" indent="-342900">
              <a:buClr>
                <a:srgbClr val="607E28"/>
              </a:buClr>
              <a:buSzPct val="60000"/>
              <a:buFont typeface="Wingdings 2" panose="05020102010507070707" pitchFamily="18" charset="2"/>
              <a:buChar char="¯"/>
              <a:defRPr b="0">
                <a:solidFill>
                  <a:srgbClr val="333334"/>
                </a:solidFill>
                <a:latin typeface="Source Sans Pro" panose="020B0503030403020204" pitchFamily="34" charset="0"/>
              </a:defRPr>
            </a:lvl2pPr>
            <a:lvl3pPr marL="0" indent="0">
              <a:spcBef>
                <a:spcPts val="1200"/>
              </a:spcBef>
              <a:buNone/>
              <a:defRPr sz="2400" b="1">
                <a:solidFill>
                  <a:srgbClr val="607E28"/>
                </a:solidFill>
                <a:latin typeface="Source Sans Pro" panose="020B0503030403020204" pitchFamily="34" charset="0"/>
              </a:defRPr>
            </a:lvl3pPr>
            <a:lvl4pPr marL="0" indent="0">
              <a:spcBef>
                <a:spcPts val="1200"/>
              </a:spcBef>
              <a:buNone/>
              <a:defRPr b="1" i="0">
                <a:solidFill>
                  <a:srgbClr val="333334"/>
                </a:solidFill>
                <a:latin typeface="Source Sans Pro" panose="020B0503030403020204" pitchFamily="34" charset="0"/>
              </a:defRPr>
            </a:lvl4pPr>
            <a:lvl5pPr marL="0" indent="0">
              <a:buNone/>
              <a:defRPr i="1">
                <a:solidFill>
                  <a:srgbClr val="333334"/>
                </a:solidFill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Body copy</a:t>
            </a:r>
          </a:p>
          <a:p>
            <a:pPr lvl="1"/>
            <a:r>
              <a:rPr lang="en-US" dirty="0"/>
              <a:t>Bulleted copy</a:t>
            </a:r>
          </a:p>
          <a:p>
            <a:pPr lvl="2"/>
            <a:r>
              <a:rPr lang="en-US" dirty="0"/>
              <a:t>SUBHEAD 1</a:t>
            </a:r>
          </a:p>
          <a:p>
            <a:pPr lvl="3"/>
            <a:r>
              <a:rPr lang="en-US" dirty="0"/>
              <a:t>SUBHEAD 2</a:t>
            </a:r>
          </a:p>
          <a:p>
            <a:pPr lvl="4"/>
            <a:r>
              <a:rPr lang="en-US" dirty="0"/>
              <a:t>Pull quote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B9D14F-1574-54A7-8313-24A581E76338}"/>
              </a:ext>
            </a:extLst>
          </p:cNvPr>
          <p:cNvSpPr/>
          <p:nvPr userDrawn="1"/>
        </p:nvSpPr>
        <p:spPr>
          <a:xfrm>
            <a:off x="0" y="6668074"/>
            <a:ext cx="12192000" cy="189926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5BAA00-8F38-C6DF-21D1-8362FC06750E}"/>
              </a:ext>
            </a:extLst>
          </p:cNvPr>
          <p:cNvSpPr/>
          <p:nvPr userDrawn="1"/>
        </p:nvSpPr>
        <p:spPr>
          <a:xfrm>
            <a:off x="1" y="1126259"/>
            <a:ext cx="114300" cy="370032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F3ED-54D8-6167-BE26-D90CFE5D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69209-F8E7-74D8-00F6-B7718079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8C98-E92A-A026-9435-8D7CBD85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BEC0A-1974-FE85-0B52-34DE16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E884-DB03-DDC1-4BE8-B5590C91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76618-8E35-4537-AD91-C6486AC8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D7443-9689-8E3F-97A9-74FA502DB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3B96-7DD0-EA4C-9737-946CFE77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96A45-DF7C-CD62-5022-0AFD0E050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474A1-D301-FC91-027B-D194F45B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3EB3-819B-3790-F7DB-C4F7AA33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C6B2F-09BC-F385-0D1B-9DB7065D2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9B6C9-FA69-BB25-C33D-BF58224B8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73C3-66EB-359A-4FCB-FE5A6580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D316-E37E-3487-8A92-E639C19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677F-82E9-951E-A270-28FA7A08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AD55-8600-8638-A87F-AA473B98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5ED28-F3C7-BE9B-4AA1-37AF0358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2FF91-F2C9-AF75-778A-BFD24746B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F84B0-1BC9-AD99-B001-60ED9DF57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9E259-4AD3-8E1C-5C51-2EB5E99A0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1D755-36BD-A540-2923-E1B239FD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3505B-5151-618F-FFDB-46465C5B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29F14-CC82-FDD2-1F7C-A8F29670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C2C9-D934-0C45-6A6A-F48FA6EB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16C29B-E824-0863-50CD-7A251D02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7E95-E38C-F8E6-F76A-15EEEC08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ADBA9-06A1-307C-C13F-EC9A37ED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F9151-C942-6585-4263-E2CC6EDF7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7F2B8-8143-D7B9-8FD9-69297035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7BA34-EA7D-AAEB-3BDF-FAE366EA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1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F5CB-D9D8-533C-9B49-A48E4EC5F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81D5-58AF-3407-BADA-5C001136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C52FB-F5E2-3375-F0F1-F20512832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43094-8E03-A03F-8DEC-00741B0E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A080D-84FF-4346-20E1-A5200129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98BF9-FDBA-A107-4FE2-1F579CD1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A65BB-8093-85C0-EABA-2BB2372F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364D6-516F-6C29-04F5-20B94E264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68A01-CB33-4907-F3BE-A3EC2F3D9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EDA66-3E50-3798-4DD3-C9972E84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E8C3C-3546-DE8F-D28F-D20435E9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98862-E678-48BA-2510-CF3B0505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37B37-1516-2581-1CE7-6ABFBA18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B6B9F-9014-44F3-8F3D-FA1B93F68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A5185-5833-8894-3AA9-834E91051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547D8-0388-A7CD-8D70-C079009DF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7A332-56CF-2A8C-4CEF-3703C2333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J4_R0XSbqPA?feature=oembed" TargetMode="External"/><Relationship Id="rId6" Type="http://schemas.openxmlformats.org/officeDocument/2006/relationships/image" Target="../media/image2.png"/><Relationship Id="rId5" Type="http://schemas.openxmlformats.org/officeDocument/2006/relationships/hyperlink" Target="https://sites.google.com/view/tamucc-reeu/activities?pli=1" TargetMode="External"/><Relationship Id="rId10" Type="http://schemas.openxmlformats.org/officeDocument/2006/relationships/hyperlink" Target="https://youtu.be/J4_R0XSbqPA" TargetMode="External"/><Relationship Id="rId4" Type="http://schemas.openxmlformats.org/officeDocument/2006/relationships/hyperlink" Target="https://sites.google.com/view/tamucc-reeu/program-schedule/2024-schedule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86" y="1928737"/>
            <a:ext cx="10965614" cy="681033"/>
          </a:xfrm>
        </p:spPr>
        <p:txBody>
          <a:bodyPr/>
          <a:lstStyle/>
          <a:p>
            <a:r>
              <a:rPr lang="en-US" sz="4000" dirty="0"/>
              <a:t>Project Background &amp; Introduction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A12DE35-35BD-2818-3B9C-452274526AC8}"/>
              </a:ext>
            </a:extLst>
          </p:cNvPr>
          <p:cNvSpPr txBox="1">
            <a:spLocks/>
          </p:cNvSpPr>
          <p:nvPr/>
        </p:nvSpPr>
        <p:spPr>
          <a:xfrm>
            <a:off x="222740" y="830660"/>
            <a:ext cx="11764104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the Workforce for Next-Generation Agriculture through Research and Extension Experiences for Undergraduates 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PD – Institution: Lucy Huang - Texas A&amp;M University – Corpus Christi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USDA NLGCA Award # </a:t>
            </a:r>
            <a:r>
              <a:rPr lang="en-US" sz="16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2023-67037-40308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Calibri Light" panose="020F0302020204030204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0D3108E-023E-67F5-3D2D-5B50F62C562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19402" y="2693436"/>
            <a:ext cx="7209456" cy="40115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Source Sans Pro" panose="020B0503030403020204" pitchFamily="34" charset="0"/>
              </a:rPr>
              <a:t>A 25-week (Spring, Summer, and Fall) hands-on, team-based, project-focused immersive research and extension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Source Sans Pro" panose="020B0503030403020204" pitchFamily="34" charset="0"/>
              </a:rPr>
              <a:t>Four research projects focused on innovative agricultural technologies (IoT, UAS, and geospatial data analytics) and agricultural extension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Source Sans Pro" panose="020B0503030403020204" pitchFamily="34" charset="0"/>
              </a:rPr>
              <a:t>A multidisciplinary project leadership and mentoring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Source Sans Pro" panose="020B0503030403020204" pitchFamily="34" charset="0"/>
              </a:rPr>
              <a:t>A diverse background of students from STEM, agriculture, or related fields of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ea typeface="Source Sans Pro" panose="020B0503030403020204" pitchFamily="34" charset="0"/>
              </a:rPr>
              <a:t>Inspiring curiosity and confidence in STEM students to pursue further education and join the agricultural workforce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197D41-6CF9-11ED-0261-E994822F0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410" y="111144"/>
            <a:ext cx="3135485" cy="696774"/>
          </a:xfrm>
          <a:prstGeom prst="rect">
            <a:avLst/>
          </a:prstGeom>
        </p:spPr>
      </p:pic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4D57A7BD-D583-E687-C876-EA6073CC8C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15" y="111144"/>
            <a:ext cx="626907" cy="6269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686C5C-EC33-80AF-EB87-34774C6E56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7919" y="2769326"/>
            <a:ext cx="4266976" cy="325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0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Implementation Challenges &amp; 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2400" b="1" u="sng" dirty="0"/>
              <a:t>Challenges: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Student recruitment: with a primary focus on recruiting from underrepresented groups in Texas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Student engagement: students were from diverse backgrounds (agriculture, STEM)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Summer activities and logistics: coordinating summer activities and managing logistics within a limited budget</a:t>
            </a:r>
          </a:p>
          <a:p>
            <a:r>
              <a:rPr lang="en-US" sz="2400" b="1" u="sng" dirty="0"/>
              <a:t>Lessons Learned: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Student engagement: balance between hands-on training and team-based research project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Teamwork skills: building strong teamwork and communication skills is critical for achieving project goals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u="sng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1886F3-A1C2-FEB6-0007-EE5DB4560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410" y="111144"/>
            <a:ext cx="3135485" cy="696774"/>
          </a:xfrm>
          <a:prstGeom prst="rect">
            <a:avLst/>
          </a:prstGeom>
        </p:spPr>
      </p:pic>
      <p:pic>
        <p:nvPicPr>
          <p:cNvPr id="11" name="Picture 10" descr="A logo for a company&#10;&#10;Description automatically generated">
            <a:extLst>
              <a:ext uri="{FF2B5EF4-FFF2-40B4-BE49-F238E27FC236}">
                <a16:creationId xmlns:a16="http://schemas.microsoft.com/office/drawing/2014/main" id="{462CC1D4-602F-153E-9676-B81F90296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15" y="111144"/>
            <a:ext cx="626907" cy="62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Accomplishments, Impacts &amp;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7527" y="1787525"/>
            <a:ext cx="11225975" cy="4253275"/>
          </a:xfrm>
        </p:spPr>
        <p:txBody>
          <a:bodyPr>
            <a:normAutofit fontScale="55000" lnSpcReduction="20000"/>
          </a:bodyPr>
          <a:lstStyle/>
          <a:p>
            <a:r>
              <a:rPr lang="en-US" sz="2400" b="1" u="sng" dirty="0"/>
              <a:t>Accomplishments: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Established effective processes and structures to manage program activities, including research, recruitment, and mentoring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Offered</a:t>
            </a:r>
            <a:r>
              <a:rPr lang="en-US" sz="2900" dirty="0"/>
              <a:t> </a:t>
            </a:r>
            <a:r>
              <a:rPr lang="en-US" sz="2900" dirty="0">
                <a:hlinkClick r:id="rId4"/>
              </a:rPr>
              <a:t>a series of webinars</a:t>
            </a:r>
            <a:r>
              <a:rPr lang="en-US" sz="2900" dirty="0"/>
              <a:t> </a:t>
            </a:r>
            <a:r>
              <a:rPr lang="en-US" sz="2900" dirty="0">
                <a:solidFill>
                  <a:schemeClr val="tx1"/>
                </a:solidFill>
              </a:rPr>
              <a:t>(Spring 2024) alongside </a:t>
            </a:r>
            <a:r>
              <a:rPr lang="en-US" sz="2900" dirty="0">
                <a:hlinkClick r:id="rId5"/>
              </a:rPr>
              <a:t>hands-on training, team-based research projects, and field trips</a:t>
            </a:r>
            <a:r>
              <a:rPr lang="en-US" sz="2900" dirty="0"/>
              <a:t> </a:t>
            </a:r>
            <a:r>
              <a:rPr lang="en-US" sz="2900" dirty="0">
                <a:solidFill>
                  <a:schemeClr val="tx1"/>
                </a:solidFill>
              </a:rPr>
              <a:t>(Summer 2024)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Recruited 8 students (3 in Ag, 4 in CS, 1 in GIS), 7 from underrepresented groups, </a:t>
            </a:r>
            <a:br>
              <a:rPr lang="en-US" sz="2900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who successfully completed Spring and Summer activities </a:t>
            </a:r>
          </a:p>
          <a:p>
            <a:pPr>
              <a:spcBef>
                <a:spcPts val="1200"/>
              </a:spcBef>
            </a:pPr>
            <a:r>
              <a:rPr lang="en-US" sz="2400" b="1" u="sng" dirty="0"/>
              <a:t>Impacts: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Increased student confidence as they continue research in digital agriculture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Strengthened connections with local county extension agents and agricultural producers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Raised awareness of innovative agricultural technologies in local communities</a:t>
            </a:r>
          </a:p>
          <a:p>
            <a:r>
              <a:rPr lang="en-US" sz="2400" b="1" u="sng" dirty="0"/>
              <a:t>Future Directions: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Ongoing recruitment efforts for 8 students in Cohort 2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Increasing partner and mentor engagement and participation in summer research projects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Continuous improvement of student support strategies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468F55-EE5C-B5E6-17F6-AF92E1B0F3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09410" y="111144"/>
            <a:ext cx="3135485" cy="696774"/>
          </a:xfrm>
          <a:prstGeom prst="rect">
            <a:avLst/>
          </a:prstGeom>
        </p:spPr>
      </p:pic>
      <p:pic>
        <p:nvPicPr>
          <p:cNvPr id="8" name="Picture 7" descr="A logo for a company&#10;&#10;Description automatically generated">
            <a:extLst>
              <a:ext uri="{FF2B5EF4-FFF2-40B4-BE49-F238E27FC236}">
                <a16:creationId xmlns:a16="http://schemas.microsoft.com/office/drawing/2014/main" id="{FE743872-3AE4-DE8C-D2E5-F1CCFF4A26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15" y="111144"/>
            <a:ext cx="626907" cy="626907"/>
          </a:xfrm>
          <a:prstGeom prst="rect">
            <a:avLst/>
          </a:prstGeom>
        </p:spPr>
      </p:pic>
      <p:pic>
        <p:nvPicPr>
          <p:cNvPr id="10" name="Picture 9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EA0CA06B-8409-EE8C-DE56-6655A0A7F7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9" y="4978876"/>
            <a:ext cx="1637211" cy="16372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119BECD-AE40-4196-8FA1-371C7DC7CF60}"/>
              </a:ext>
            </a:extLst>
          </p:cNvPr>
          <p:cNvSpPr txBox="1"/>
          <p:nvPr/>
        </p:nvSpPr>
        <p:spPr>
          <a:xfrm>
            <a:off x="387527" y="6062089"/>
            <a:ext cx="87142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This work is supported by the ARFI Education and Workforce Development Program, Grant no: 2023-67037-40308, from the U.S. Department of Agriculture,</a:t>
            </a:r>
            <a:br>
              <a:rPr lang="en-US" sz="1000" dirty="0"/>
            </a:br>
            <a:r>
              <a:rPr lang="en-US" sz="1000" dirty="0"/>
              <a:t>National Institute of Food and Agriculture. Any opinions, findings, conclusions, or recommendations expressed in this publication are those of the author(s)</a:t>
            </a:r>
            <a:br>
              <a:rPr lang="en-US" sz="1000" dirty="0"/>
            </a:br>
            <a:r>
              <a:rPr lang="en-US" sz="1000" dirty="0"/>
              <a:t>and should not be construed to represent any official USDA or U.S. Government determination or policy.</a:t>
            </a:r>
          </a:p>
        </p:txBody>
      </p:sp>
      <p:pic>
        <p:nvPicPr>
          <p:cNvPr id="6" name="Online Media 5" title="REEU Program News Interview">
            <a:hlinkClick r:id="" action="ppaction://media"/>
            <a:extLst>
              <a:ext uri="{FF2B5EF4-FFF2-40B4-BE49-F238E27FC236}">
                <a16:creationId xmlns:a16="http://schemas.microsoft.com/office/drawing/2014/main" id="{C015A4A6-2F33-61F8-85D3-C091EF2784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8487754" y="2824428"/>
            <a:ext cx="3457141" cy="19517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766C79-384C-87D8-B66D-C6E129977CDF}"/>
              </a:ext>
            </a:extLst>
          </p:cNvPr>
          <p:cNvSpPr txBox="1"/>
          <p:nvPr/>
        </p:nvSpPr>
        <p:spPr>
          <a:xfrm>
            <a:off x="9923361" y="4799264"/>
            <a:ext cx="58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0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417</Words>
  <Application>Microsoft Office PowerPoint</Application>
  <PresentationFormat>Widescreen</PresentationFormat>
  <Paragraphs>37</Paragraphs>
  <Slides>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Source Sans Pro</vt:lpstr>
      <vt:lpstr>Wingdings 2</vt:lpstr>
      <vt:lpstr>Office Theme</vt:lpstr>
      <vt:lpstr>Project Background &amp; Introduction</vt:lpstr>
      <vt:lpstr>Implementation Challenges &amp; Lessons Learned</vt:lpstr>
      <vt:lpstr>Accomplishments, Impacts &amp;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Schelske-Santos, Michelle - REE-NIFA</dc:creator>
  <cp:lastModifiedBy>Huang, Lucy</cp:lastModifiedBy>
  <cp:revision>6</cp:revision>
  <dcterms:created xsi:type="dcterms:W3CDTF">2024-08-26T13:24:38Z</dcterms:created>
  <dcterms:modified xsi:type="dcterms:W3CDTF">2024-10-02T22:51:39Z</dcterms:modified>
</cp:coreProperties>
</file>