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35" r:id="rId2"/>
    <p:sldId id="369" r:id="rId3"/>
    <p:sldId id="37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9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51" y="1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70B24-E74B-49E4-AE20-0CF9E12C1C3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6A88D-B513-4D9C-A52C-733E36489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0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and content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F23BA-3E88-4204-A0B3-AE12C4550C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16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and content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F23BA-3E88-4204-A0B3-AE12C4550C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16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and content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F23BA-3E88-4204-A0B3-AE12C4550C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16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0E4B0-A890-940C-43AE-3496F8F048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6C9EE6-3DC5-280F-18CA-151A435B12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CC1499-9001-907B-C31B-D0061121B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EBA-20EF-4460-B9C7-789A1679F312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6B4EE-B633-469B-00D0-3F332068F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78107-2530-51E7-9A5B-E99ECDC55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97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2EDB6-5217-6A66-10AA-18A107A67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4A3EC1-7BA7-914B-2F48-69710CC1E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5FFE4-BD4B-11EA-A715-BA8BABFC7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EBA-20EF-4460-B9C7-789A1679F312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9504D-E789-4166-9E9C-05E699D25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A7397-2EF1-4255-45A7-180997789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81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4625B5-DBDC-2C47-D8A8-532CADC50F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F581D5-82E9-E537-6B25-C5BEB2B2C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2648D-BF9D-43EF-BECB-A10CC9A0D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EBA-20EF-4460-B9C7-789A1679F312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F6BBE-C0F2-30C7-A772-B7D1BD774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8E2A0-FA48-69FF-0D64-4EA4D5669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292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a_Title &amp; Content - Green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2CE8B12-3DB6-D2FA-97EB-AFC9988CA92D}"/>
              </a:ext>
            </a:extLst>
          </p:cNvPr>
          <p:cNvSpPr/>
          <p:nvPr userDrawn="1"/>
        </p:nvSpPr>
        <p:spPr>
          <a:xfrm>
            <a:off x="0" y="809896"/>
            <a:ext cx="12192000" cy="60481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5B0FEC-5370-440B-9BA6-426EE7BA6237}"/>
              </a:ext>
            </a:extLst>
          </p:cNvPr>
          <p:cNvSpPr/>
          <p:nvPr userDrawn="1"/>
        </p:nvSpPr>
        <p:spPr>
          <a:xfrm>
            <a:off x="0" y="0"/>
            <a:ext cx="12192000" cy="8098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Logo of U.S. Department of Agriculture, National Institute of Food and Agriculture">
            <a:extLst>
              <a:ext uri="{FF2B5EF4-FFF2-40B4-BE49-F238E27FC236}">
                <a16:creationId xmlns:a16="http://schemas.microsoft.com/office/drawing/2014/main" id="{C4357B09-AC41-4145-A723-5EEE57EFA2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90" y="189926"/>
            <a:ext cx="4632398" cy="43004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BAAAE87-E861-2293-7990-1E6D7A345A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8186" y="999823"/>
            <a:ext cx="10965614" cy="681033"/>
          </a:xfrm>
        </p:spPr>
        <p:txBody>
          <a:bodyPr>
            <a:noAutofit/>
          </a:bodyPr>
          <a:lstStyle>
            <a:lvl1pPr>
              <a:defRPr sz="3600" b="1">
                <a:solidFill>
                  <a:srgbClr val="333334"/>
                </a:solidFill>
                <a:latin typeface="Source Sans Pro" panose="020B0503030403020204" pitchFamily="34" charset="0"/>
              </a:defRPr>
            </a:lvl1pPr>
          </a:lstStyle>
          <a:p>
            <a:r>
              <a:rPr lang="en-US" dirty="0"/>
              <a:t>EDIT MASTER TITLE STYLE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DD628458-5DDE-2D82-D61A-2055C67FAC93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87527" y="1787525"/>
            <a:ext cx="10966273" cy="4253275"/>
          </a:xfrm>
        </p:spPr>
        <p:txBody>
          <a:bodyPr/>
          <a:lstStyle>
            <a:lvl1pPr marL="0" indent="0">
              <a:spcBef>
                <a:spcPts val="2400"/>
              </a:spcBef>
              <a:buNone/>
              <a:defRPr sz="2400">
                <a:solidFill>
                  <a:srgbClr val="333334"/>
                </a:solidFill>
                <a:latin typeface="Source Sans Pro" panose="020B0503030403020204" pitchFamily="34" charset="0"/>
              </a:defRPr>
            </a:lvl1pPr>
            <a:lvl2pPr marL="457200" indent="-342900">
              <a:buClr>
                <a:srgbClr val="607E28"/>
              </a:buClr>
              <a:buSzPct val="60000"/>
              <a:buFont typeface="Wingdings 2" panose="05020102010507070707" pitchFamily="18" charset="2"/>
              <a:buChar char="¯"/>
              <a:defRPr b="0">
                <a:solidFill>
                  <a:srgbClr val="333334"/>
                </a:solidFill>
                <a:latin typeface="Source Sans Pro" panose="020B0503030403020204" pitchFamily="34" charset="0"/>
              </a:defRPr>
            </a:lvl2pPr>
            <a:lvl3pPr marL="0" indent="0">
              <a:spcBef>
                <a:spcPts val="1200"/>
              </a:spcBef>
              <a:buNone/>
              <a:defRPr sz="2400" b="1">
                <a:solidFill>
                  <a:srgbClr val="607E28"/>
                </a:solidFill>
                <a:latin typeface="Source Sans Pro" panose="020B0503030403020204" pitchFamily="34" charset="0"/>
              </a:defRPr>
            </a:lvl3pPr>
            <a:lvl4pPr marL="0" indent="0">
              <a:spcBef>
                <a:spcPts val="1200"/>
              </a:spcBef>
              <a:buNone/>
              <a:defRPr b="1" i="0">
                <a:solidFill>
                  <a:srgbClr val="333334"/>
                </a:solidFill>
                <a:latin typeface="Source Sans Pro" panose="020B0503030403020204" pitchFamily="34" charset="0"/>
              </a:defRPr>
            </a:lvl4pPr>
            <a:lvl5pPr marL="0" indent="0">
              <a:buNone/>
              <a:defRPr i="1">
                <a:solidFill>
                  <a:srgbClr val="333334"/>
                </a:solidFill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en-US" dirty="0"/>
              <a:t>Body copy</a:t>
            </a:r>
          </a:p>
          <a:p>
            <a:pPr lvl="1"/>
            <a:r>
              <a:rPr lang="en-US" dirty="0"/>
              <a:t>Bulleted copy</a:t>
            </a:r>
          </a:p>
          <a:p>
            <a:pPr lvl="2"/>
            <a:r>
              <a:rPr lang="en-US" dirty="0"/>
              <a:t>SUBHEAD 1</a:t>
            </a:r>
          </a:p>
          <a:p>
            <a:pPr lvl="3"/>
            <a:r>
              <a:rPr lang="en-US" dirty="0"/>
              <a:t>SUBHEAD 2</a:t>
            </a:r>
          </a:p>
          <a:p>
            <a:pPr lvl="4"/>
            <a:r>
              <a:rPr lang="en-US" dirty="0"/>
              <a:t>Pull quote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BB9D14F-1574-54A7-8313-24A581E76338}"/>
              </a:ext>
            </a:extLst>
          </p:cNvPr>
          <p:cNvSpPr/>
          <p:nvPr userDrawn="1"/>
        </p:nvSpPr>
        <p:spPr>
          <a:xfrm>
            <a:off x="0" y="6668074"/>
            <a:ext cx="12192000" cy="189926"/>
          </a:xfrm>
          <a:prstGeom prst="rect">
            <a:avLst/>
          </a:prstGeom>
          <a:solidFill>
            <a:srgbClr val="93BF3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5BAA00-8F38-C6DF-21D1-8362FC06750E}"/>
              </a:ext>
            </a:extLst>
          </p:cNvPr>
          <p:cNvSpPr/>
          <p:nvPr userDrawn="1"/>
        </p:nvSpPr>
        <p:spPr>
          <a:xfrm>
            <a:off x="1" y="1126259"/>
            <a:ext cx="114300" cy="370032"/>
          </a:xfrm>
          <a:prstGeom prst="rect">
            <a:avLst/>
          </a:prstGeom>
          <a:solidFill>
            <a:srgbClr val="93BF3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544542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9F3ED-54D8-6167-BE26-D90CFE5D8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69209-F8E7-74D8-00F6-B7718079E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98C98-E92A-A026-9435-8D7CBD855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EBA-20EF-4460-B9C7-789A1679F312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BEC0A-1974-FE85-0B52-34DE16CF7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DE884-DB03-DDC1-4BE8-B5590C912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75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76618-8E35-4537-AD91-C6486AC8F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ED7443-9689-8E3F-97A9-74FA502DB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F3B96-7DD0-EA4C-9737-946CFE774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EBA-20EF-4460-B9C7-789A1679F312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96A45-DF7C-CD62-5022-0AFD0E050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3474A1-D301-FC91-027B-D194F45B0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330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23EB3-819B-3790-F7DB-C4F7AA33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C6B2F-09BC-F385-0D1B-9DB7065D2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B9B6C9-FA69-BB25-C33D-BF58224B8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673C3-66EB-359A-4FCB-FE5A6580F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EBA-20EF-4460-B9C7-789A1679F312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FD316-E37E-3487-8A92-E639C192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9B677F-82E9-951E-A270-28FA7A082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6AD55-8600-8638-A87F-AA473B981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95ED28-F3C7-BE9B-4AA1-37AF0358A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32FF91-F2C9-AF75-778A-BFD24746B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0F84B0-1BC9-AD99-B001-60ED9DF57D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C9E259-4AD3-8E1C-5C51-2EB5E99A05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A1D755-36BD-A540-2923-E1B239FD3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EBA-20EF-4460-B9C7-789A1679F312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73505B-5151-618F-FFDB-46465C5B6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029F14-CC82-FDD2-1F7C-A8F296701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4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2C2C9-D934-0C45-6A6A-F48FA6EBF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16C29B-E824-0863-50CD-7A251D028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EBA-20EF-4460-B9C7-789A1679F312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B7E95-E38C-F8E6-F76A-15EEEC084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8ADBA9-06A1-307C-C13F-EC9A37ED6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7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9F9151-C942-6585-4263-E2CC6EDF7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EBA-20EF-4460-B9C7-789A1679F312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F7F2B8-8143-D7B9-8FD9-692970358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7BA34-EA7D-AAEB-3BDF-FAE366EA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812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8F5CB-D9D8-533C-9B49-A48E4EC5F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F81D5-58AF-3407-BADA-5C001136B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1C52FB-F5E2-3375-F0F1-F20512832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B43094-8E03-A03F-8DEC-00741B0EA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EBA-20EF-4460-B9C7-789A1679F312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CA080D-84FF-4346-20E1-A52001291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398BF9-FDBA-A107-4FE2-1F579CD17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63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A65BB-8093-85C0-EABA-2BB2372FC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2364D6-516F-6C29-04F5-20B94E2648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868A01-CB33-4907-F3BE-A3EC2F3D9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DEDA66-3E50-3798-4DD3-C9972E84C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EBA-20EF-4460-B9C7-789A1679F312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3E8C3C-3546-DE8F-D28F-D20435E9F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E98862-E678-48BA-2510-CF3B05050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3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D37B37-1516-2581-1CE7-6ABFBA18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5B6B9F-9014-44F3-8F3D-FA1B93F68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A5185-5833-8894-3AA9-834E910512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8B1EBA-20EF-4460-B9C7-789A1679F312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547D8-0388-A7CD-8D70-C079009DF6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D7A332-56CF-2A8C-4CEF-3703C23336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8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ABF82-593B-6397-00EC-44FA6D98F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186" y="1928737"/>
            <a:ext cx="10965614" cy="681033"/>
          </a:xfrm>
        </p:spPr>
        <p:txBody>
          <a:bodyPr/>
          <a:lstStyle/>
          <a:p>
            <a:r>
              <a:rPr lang="en-US" sz="4000" dirty="0"/>
              <a:t>Project Background &amp;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3B14D-ADB8-FD33-35E5-C332FC2FBBA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7527" y="2641600"/>
            <a:ext cx="10966273" cy="3399200"/>
          </a:xfrm>
        </p:spPr>
        <p:txBody>
          <a:bodyPr>
            <a:normAutofit fontScale="92500" lnSpcReduction="2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ea typeface="Source Sans Pro" panose="020B0503030403020204" pitchFamily="34" charset="0"/>
                <a:cs typeface="Times New Roman" panose="02020603050405020304" pitchFamily="18" charset="0"/>
              </a:rPr>
              <a:t>Experiential Scholars Program (ESP) is a paid 9-week summer internship program for undergraduate juniors and seniors interested in working in one of the three focus areas of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ea typeface="Source Sans Pro" panose="020B0503030403020204" pitchFamily="34" charset="0"/>
                <a:cs typeface="Times New Roman" panose="02020603050405020304" pitchFamily="18" charset="0"/>
              </a:rPr>
              <a:t>water/soil conservation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ea typeface="Source Sans Pro" panose="020B0503030403020204" pitchFamily="34" charset="0"/>
                <a:cs typeface="Times New Roman" panose="02020603050405020304" pitchFamily="18" charset="0"/>
              </a:rPr>
              <a:t>food health/nutrition/safety 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ea typeface="Source Sans Pro" panose="020B0503030403020204" pitchFamily="34" charset="0"/>
                <a:cs typeface="Times New Roman" panose="02020603050405020304" pitchFamily="18" charset="0"/>
              </a:rPr>
              <a:t>community development.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ea typeface="Source Sans Pro" panose="020B0503030403020204" pitchFamily="34" charset="0"/>
                <a:cs typeface="Times New Roman" panose="02020603050405020304" pitchFamily="18" charset="0"/>
              </a:rPr>
              <a:t>Each scholar is assigned a focus area mentor. Mentors train, provide hands-on learning opportunities, and work with interns to develop a special project.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u="sng" kern="100" dirty="0">
              <a:effectLst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u="sng" kern="100" dirty="0">
                <a:effectLst/>
                <a:ea typeface="Source Sans Pro" panose="020B0503030403020204" pitchFamily="34" charset="0"/>
                <a:cs typeface="Times New Roman" panose="02020603050405020304" pitchFamily="18" charset="0"/>
              </a:rPr>
              <a:t>Student Activities</a:t>
            </a:r>
            <a:br>
              <a:rPr lang="en-US" sz="1800" kern="100" dirty="0">
                <a:effectLst/>
                <a:ea typeface="Source Sans Pro" panose="020B050303040302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ea typeface="Source Sans Pro" panose="020B0503030403020204" pitchFamily="34" charset="0"/>
                <a:cs typeface="Times New Roman" panose="02020603050405020304" pitchFamily="18" charset="0"/>
              </a:rPr>
              <a:t>Internships </a:t>
            </a:r>
            <a:r>
              <a:rPr lang="en-US" sz="1800" kern="100" dirty="0">
                <a:ea typeface="Source Sans Pro" panose="020B0503030403020204" pitchFamily="34" charset="0"/>
                <a:cs typeface="Times New Roman" panose="02020603050405020304" pitchFamily="18" charset="0"/>
              </a:rPr>
              <a:t>are</a:t>
            </a:r>
            <a:r>
              <a:rPr lang="en-US" sz="1800" kern="100" dirty="0">
                <a:effectLst/>
                <a:ea typeface="Source Sans Pro" panose="020B0503030403020204" pitchFamily="34" charset="0"/>
                <a:cs typeface="Times New Roman" panose="02020603050405020304" pitchFamily="18" charset="0"/>
              </a:rPr>
              <a:t> focused on Extension education with three major goals: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kern="100" dirty="0">
                <a:effectLst/>
                <a:ea typeface="Source Sans Pro" panose="020B0503030403020204" pitchFamily="34" charset="0"/>
                <a:cs typeface="Times New Roman" panose="02020603050405020304" pitchFamily="18" charset="0"/>
              </a:rPr>
              <a:t> job shadowing through hands-on experiences,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kern="100" dirty="0">
                <a:effectLst/>
                <a:ea typeface="Source Sans Pro" panose="020B0503030403020204" pitchFamily="34" charset="0"/>
                <a:cs typeface="Times New Roman" panose="02020603050405020304" pitchFamily="18" charset="0"/>
              </a:rPr>
              <a:t> leadership training, and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kern="100" dirty="0">
                <a:effectLst/>
                <a:ea typeface="Source Sans Pro" panose="020B0503030403020204" pitchFamily="34" charset="0"/>
                <a:cs typeface="Times New Roman" panose="02020603050405020304" pitchFamily="18" charset="0"/>
              </a:rPr>
              <a:t> conducting an independent project in focus area. 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FA12DE35-35BD-2818-3B9C-452274526AC8}"/>
              </a:ext>
            </a:extLst>
          </p:cNvPr>
          <p:cNvSpPr txBox="1">
            <a:spLocks/>
          </p:cNvSpPr>
          <p:nvPr/>
        </p:nvSpPr>
        <p:spPr>
          <a:xfrm>
            <a:off x="222740" y="830660"/>
            <a:ext cx="11764104" cy="1015663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2000" b="1" u="sng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TITLE: 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</a:rPr>
              <a:t>Experiential Scholars Program</a:t>
            </a:r>
            <a:endParaRPr lang="en-US" sz="2000" b="1" u="sng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4572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Calibri Light" panose="020F0302020204030204"/>
              </a:rPr>
              <a:t>PD – institution: 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  <a:ea typeface="+mn-ea"/>
                <a:cs typeface="Calibri Light" panose="020F0302020204030204"/>
              </a:rPr>
              <a:t>University of Arkansas System Division of Agriculture </a:t>
            </a:r>
          </a:p>
          <a:p>
            <a:pPr defTabSz="4572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Calibri Light" panose="020F0302020204030204"/>
              </a:rPr>
              <a:t>USDA NLGCA Award #: 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  <a:ea typeface="+mn-ea"/>
                <a:cs typeface="Calibri Light" panose="020F0302020204030204"/>
              </a:rPr>
              <a:t>2023-68018-40315</a:t>
            </a:r>
          </a:p>
        </p:txBody>
      </p:sp>
    </p:spTree>
    <p:extLst>
      <p:ext uri="{BB962C8B-B14F-4D97-AF65-F5344CB8AC3E}">
        <p14:creationId xmlns:p14="http://schemas.microsoft.com/office/powerpoint/2010/main" val="1966402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ABF82-593B-6397-00EC-44FA6D98F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Implementation Challenges &amp; 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3B14D-ADB8-FD33-35E5-C332FC2FBBA4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sz="2400" b="1" u="sng" dirty="0"/>
              <a:t>Challenges:</a:t>
            </a:r>
          </a:p>
          <a:p>
            <a:pPr marL="342900" indent="-342900">
              <a:buFontTx/>
              <a:buChar char="-"/>
            </a:pPr>
            <a:r>
              <a:rPr lang="en-US" dirty="0"/>
              <a:t>Interview and selection process</a:t>
            </a:r>
          </a:p>
          <a:p>
            <a:pPr marL="342900" indent="-342900">
              <a:buFontTx/>
              <a:buChar char="-"/>
            </a:pPr>
            <a:r>
              <a:rPr lang="en-US" dirty="0"/>
              <a:t>Mentor training</a:t>
            </a:r>
            <a:endParaRPr lang="en-US" sz="2400" b="1" u="sng" dirty="0"/>
          </a:p>
          <a:p>
            <a:r>
              <a:rPr lang="en-US" sz="2400" b="1" u="sng" dirty="0"/>
              <a:t>Lessons Learned:</a:t>
            </a:r>
          </a:p>
          <a:p>
            <a:pPr marL="342900" indent="-342900">
              <a:buFontTx/>
              <a:buChar char="-"/>
            </a:pPr>
            <a:r>
              <a:rPr lang="en-US" dirty="0"/>
              <a:t>Not all mentors are created equal</a:t>
            </a:r>
          </a:p>
          <a:p>
            <a:pPr marL="342900" indent="-342900">
              <a:buFontTx/>
              <a:buChar char="-"/>
            </a:pPr>
            <a:r>
              <a:rPr lang="en-US" dirty="0"/>
              <a:t>Need to help mentors plan for activities</a:t>
            </a:r>
          </a:p>
        </p:txBody>
      </p:sp>
    </p:spTree>
    <p:extLst>
      <p:ext uri="{BB962C8B-B14F-4D97-AF65-F5344CB8AC3E}">
        <p14:creationId xmlns:p14="http://schemas.microsoft.com/office/powerpoint/2010/main" val="2296699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ABF82-593B-6397-00EC-44FA6D98F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Accomplishments, Impacts &amp; Future Directions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3B14D-ADB8-FD33-35E5-C332FC2FBBA4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8000" b="1" u="sng" dirty="0"/>
              <a:t>Accomplishments:</a:t>
            </a:r>
          </a:p>
          <a:p>
            <a:pPr marL="342900" indent="-342900">
              <a:buFontTx/>
              <a:buChar char="-"/>
            </a:pPr>
            <a:r>
              <a:rPr lang="en-US" sz="8000" dirty="0"/>
              <a:t>Nobody quit.</a:t>
            </a:r>
          </a:p>
          <a:p>
            <a:pPr marL="342900" indent="-342900">
              <a:buFontTx/>
              <a:buChar char="-"/>
            </a:pPr>
            <a:r>
              <a:rPr lang="en-US" sz="8000" dirty="0"/>
              <a:t>Knowledge gain in </a:t>
            </a:r>
            <a:r>
              <a:rPr lang="en-US" sz="8000"/>
              <a:t>focus area. </a:t>
            </a:r>
            <a:endParaRPr lang="en-US" sz="8000" dirty="0"/>
          </a:p>
          <a:p>
            <a:r>
              <a:rPr lang="en-US" sz="8000" b="1" u="sng" dirty="0"/>
              <a:t>Impacts:</a:t>
            </a:r>
          </a:p>
          <a:p>
            <a:pPr marL="342900" indent="-342900">
              <a:buFontTx/>
              <a:buChar char="-"/>
            </a:pPr>
            <a:r>
              <a:rPr lang="en-US" sz="8000" dirty="0"/>
              <a:t>1 future graduate student</a:t>
            </a:r>
          </a:p>
          <a:p>
            <a:pPr marL="342900" indent="-342900">
              <a:buFontTx/>
              <a:buChar char="-"/>
            </a:pPr>
            <a:r>
              <a:rPr lang="en-US" sz="8000" dirty="0"/>
              <a:t>2 future employees</a:t>
            </a:r>
          </a:p>
          <a:p>
            <a:pPr marL="342900" indent="-342900">
              <a:buFontTx/>
              <a:buChar char="-"/>
            </a:pPr>
            <a:r>
              <a:rPr lang="en-US" sz="8000" dirty="0"/>
              <a:t>8 new advocates for the land grant mission</a:t>
            </a:r>
          </a:p>
          <a:p>
            <a:r>
              <a:rPr lang="en-US" sz="8000" b="1" u="sng" dirty="0"/>
              <a:t>Future Directions:</a:t>
            </a:r>
          </a:p>
          <a:p>
            <a:pPr marL="342900" indent="-342900">
              <a:buFontTx/>
              <a:buChar char="-"/>
            </a:pPr>
            <a:r>
              <a:rPr lang="en-US" sz="8000" dirty="0"/>
              <a:t>Marketing</a:t>
            </a:r>
          </a:p>
          <a:p>
            <a:pPr marL="342900" indent="-342900">
              <a:buFontTx/>
              <a:buChar char="-"/>
            </a:pPr>
            <a:r>
              <a:rPr lang="en-US" sz="8000" dirty="0"/>
              <a:t>Selection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983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210</Words>
  <Application>Microsoft Office PowerPoint</Application>
  <PresentationFormat>Widescreen</PresentationFormat>
  <Paragraphs>39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Source Sans Pro</vt:lpstr>
      <vt:lpstr>Wingdings 2</vt:lpstr>
      <vt:lpstr>Office Theme</vt:lpstr>
      <vt:lpstr>Project Background &amp; Introduction</vt:lpstr>
      <vt:lpstr>Implementation Challenges &amp; Lessons Learned</vt:lpstr>
      <vt:lpstr>Accomplishments, Impacts &amp; Future Directions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Schelske-Santos, Michelle - REE-NIFA</dc:creator>
  <cp:lastModifiedBy>Julie C Robinson</cp:lastModifiedBy>
  <cp:revision>7</cp:revision>
  <dcterms:created xsi:type="dcterms:W3CDTF">2024-08-26T13:24:38Z</dcterms:created>
  <dcterms:modified xsi:type="dcterms:W3CDTF">2024-10-02T21:42:27Z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570d0e1-5e3d-4557-a9f8-84d8494b9cc8_Enabled">
    <vt:lpwstr>true</vt:lpwstr>
  </property>
  <property fmtid="{D5CDD505-2E9C-101B-9397-08002B2CF9AE}" pid="3" name="MSIP_Label_0570d0e1-5e3d-4557-a9f8-84d8494b9cc8_SetDate">
    <vt:lpwstr>2024-10-02T21:30:44Z</vt:lpwstr>
  </property>
  <property fmtid="{D5CDD505-2E9C-101B-9397-08002B2CF9AE}" pid="4" name="MSIP_Label_0570d0e1-5e3d-4557-a9f8-84d8494b9cc8_Method">
    <vt:lpwstr>Standard</vt:lpwstr>
  </property>
  <property fmtid="{D5CDD505-2E9C-101B-9397-08002B2CF9AE}" pid="5" name="MSIP_Label_0570d0e1-5e3d-4557-a9f8-84d8494b9cc8_Name">
    <vt:lpwstr>Public Data</vt:lpwstr>
  </property>
  <property fmtid="{D5CDD505-2E9C-101B-9397-08002B2CF9AE}" pid="6" name="MSIP_Label_0570d0e1-5e3d-4557-a9f8-84d8494b9cc8_SiteId">
    <vt:lpwstr>174d954f-585e-40c3-ae1c-01ada5f26723</vt:lpwstr>
  </property>
  <property fmtid="{D5CDD505-2E9C-101B-9397-08002B2CF9AE}" pid="7" name="MSIP_Label_0570d0e1-5e3d-4557-a9f8-84d8494b9cc8_ActionId">
    <vt:lpwstr>38427c30-b1b1-4428-8334-522b28bae506</vt:lpwstr>
  </property>
  <property fmtid="{D5CDD505-2E9C-101B-9397-08002B2CF9AE}" pid="8" name="MSIP_Label_0570d0e1-5e3d-4557-a9f8-84d8494b9cc8_ContentBits">
    <vt:lpwstr>0</vt:lpwstr>
  </property>
</Properties>
</file>