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nton"/>
      <p:regular r:id="rId17"/>
    </p:embeddedFont>
    <p:embeddedFont>
      <p:font typeface="Anton"/>
      <p:regular r:id="rId18"/>
    </p:embeddedFont>
    <p:embeddedFont>
      <p:font typeface="Fira Sans"/>
      <p:regular r:id="rId19"/>
    </p:embeddedFont>
    <p:embeddedFont>
      <p:font typeface="Fira Sans"/>
      <p:regular r:id="rId20"/>
    </p:embeddedFont>
    <p:embeddedFont>
      <p:font typeface="Fira Sans"/>
      <p:regular r:id="rId21"/>
    </p:embeddedFont>
    <p:embeddedFont>
      <p:font typeface="Fira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agar25@tamu.edu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sv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156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Social Media &amp; Mental Health in Diverse Adolescents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97335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Analyzing the bidirectional relationship between mental health and social media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95431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Sagar Patel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· Texas A&amp;M University · </a:t>
            </a:r>
            <a:pPr algn="l"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sagar25@tamu.edu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579983"/>
            <a:ext cx="1543050" cy="426244"/>
          </a:xfrm>
          <a:prstGeom prst="roundRect">
            <a:avLst>
              <a:gd name="adj" fmla="val 6386"/>
            </a:avLst>
          </a:prstGeom>
          <a:solidFill>
            <a:srgbClr val="490315"/>
          </a:solidFill>
          <a:ln/>
        </p:spPr>
      </p:sp>
      <p:sp>
        <p:nvSpPr>
          <p:cNvPr id="7" name="Text 4"/>
          <p:cNvSpPr/>
          <p:nvPr/>
        </p:nvSpPr>
        <p:spPr>
          <a:xfrm>
            <a:off x="929878" y="5647968"/>
            <a:ext cx="127087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PROJECT SMART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2450187" y="5572363"/>
            <a:ext cx="1998702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FA95A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2593896" y="5647968"/>
            <a:ext cx="171128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ADOLESCENT HEALTH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4562237" y="5572363"/>
            <a:ext cx="2587466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FA95A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705945" y="5647968"/>
            <a:ext cx="230004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UNDERGRADUATE RESEARCH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73831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Fostering a Safer Digital Generation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437042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By sharing these findings at the Annual Research Symposium, I aim to advocate for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safer digital environments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and continue bridging the gap between research and real-world impact.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721906"/>
            <a:ext cx="2254210" cy="426244"/>
          </a:xfrm>
          <a:prstGeom prst="roundRect">
            <a:avLst>
              <a:gd name="adj" fmla="val 6386"/>
            </a:avLst>
          </a:prstGeom>
          <a:solidFill>
            <a:srgbClr val="490315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878" y="5844302"/>
            <a:ext cx="181451" cy="18145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02055" y="5789890"/>
            <a:ext cx="170985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SAGAR25@TAMU.EDU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3161348" y="5714286"/>
            <a:ext cx="2201585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FA95AE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3305056" y="5789890"/>
            <a:ext cx="191416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TEXAS A&amp;M UNIVERSITY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5476280" y="5714286"/>
            <a:ext cx="1558290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FA95AE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5619988" y="5789890"/>
            <a:ext cx="127087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PROJECT SMART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52218"/>
            <a:ext cx="83200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OVERVIEW</a:t>
            </a:r>
            <a:endParaRPr lang="en-US" sz="1400" dirty="0"/>
          </a:p>
        </p:txBody>
      </p:sp>
      <p:sp>
        <p:nvSpPr>
          <p:cNvPr id="3" name="Text 1"/>
          <p:cNvSpPr/>
          <p:nvPr/>
        </p:nvSpPr>
        <p:spPr>
          <a:xfrm>
            <a:off x="793790" y="20012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Research at a Glance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793790" y="305014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Anton Light" pitchFamily="34" charset="0"/>
                <a:ea typeface="Anton Light" pitchFamily="34" charset="-122"/>
                <a:cs typeface="Anton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405188"/>
            <a:ext cx="4196358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5794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Introduction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06991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Science Influencers program &amp; Project SMART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05014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Anton Light" pitchFamily="34" charset="0"/>
                <a:ea typeface="Anton Light" pitchFamily="34" charset="-122"/>
                <a:cs typeface="Anton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405188"/>
            <a:ext cx="4196358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35794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Background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06991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Adolescent development &amp; digital behaviors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05014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Anton Light" pitchFamily="34" charset="0"/>
                <a:ea typeface="Anton Light" pitchFamily="34" charset="-122"/>
                <a:cs typeface="Anton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405188"/>
            <a:ext cx="4196358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35794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Methods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06991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Quantitative analysis of social media data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519255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Anton Light" pitchFamily="34" charset="0"/>
                <a:ea typeface="Anton Light" pitchFamily="34" charset="-122"/>
                <a:cs typeface="Anton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93790" y="5547598"/>
            <a:ext cx="6407944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72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Findings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93790" y="6212324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Passive scrolling vs. active engagement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7428548" y="519255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Anton Light" pitchFamily="34" charset="0"/>
                <a:ea typeface="Anton Light" pitchFamily="34" charset="-122"/>
                <a:cs typeface="Anton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547598"/>
            <a:ext cx="6407944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22" name="Text 20"/>
          <p:cNvSpPr/>
          <p:nvPr/>
        </p:nvSpPr>
        <p:spPr>
          <a:xfrm>
            <a:off x="7428548" y="572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Summary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7428548" y="6212324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Implications for public health &amp; policy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66255"/>
            <a:ext cx="123777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INTRODUCTION</a:t>
            </a:r>
            <a:endParaRPr lang="en-US" sz="1400" dirty="0"/>
          </a:p>
        </p:txBody>
      </p:sp>
      <p:sp>
        <p:nvSpPr>
          <p:cNvPr id="4" name="Text 1"/>
          <p:cNvSpPr/>
          <p:nvPr/>
        </p:nvSpPr>
        <p:spPr>
          <a:xfrm>
            <a:off x="6280190" y="19152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Bridging Science &amp; Communication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3672959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Through the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USDA-funded Science Influencers program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Texas A&amp;M undergraduates integrated communication with science. In the last 8 months, I have been working with Dr. Jun Wang and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Project SMART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a research initiative focused on technology and behavioral health.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379720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My project—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"Data-Driven Insights on Social Media and Mental Health in Diverse Adolescents"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—examined how digital behaviors influence psychological well-being, bridging complex health data and public understanding.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0690" y="706279"/>
            <a:ext cx="1079421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BACKGROUND</a:t>
            </a:r>
            <a:endParaRPr lang="en-US" sz="1350" dirty="0"/>
          </a:p>
        </p:txBody>
      </p:sp>
      <p:sp>
        <p:nvSpPr>
          <p:cNvPr id="3" name="Text 1"/>
          <p:cNvSpPr/>
          <p:nvPr/>
        </p:nvSpPr>
        <p:spPr>
          <a:xfrm>
            <a:off x="760690" y="1127046"/>
            <a:ext cx="5923955" cy="679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Why This Research Matters</a:t>
            </a:r>
            <a:endParaRPr lang="en-US" sz="4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690" y="2353032"/>
            <a:ext cx="8335208" cy="50011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33823" y="2359581"/>
            <a:ext cx="271700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A Critical Window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633823" y="2907387"/>
            <a:ext cx="4243388" cy="1362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Adolescence is a critical period for </a:t>
            </a:r>
            <a:pPr algn="l" indent="0" marL="0">
              <a:lnSpc>
                <a:spcPts val="2650"/>
              </a:lnSpc>
              <a:buNone/>
            </a:pPr>
            <a:r>
              <a:rPr lang="en-US" sz="170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neurobiological development</a:t>
            </a:r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and social media has introduced new variables into youth mental health.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633823" y="4456867"/>
            <a:ext cx="4243388" cy="1702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Project SMART examines digital behaviors through a data-driven lens, identifying how online interactions correlate with psychological well-being in </a:t>
            </a:r>
            <a:pPr algn="l" indent="0" marL="0">
              <a:lnSpc>
                <a:spcPts val="2650"/>
              </a:lnSpc>
              <a:buNone/>
            </a:pPr>
            <a:r>
              <a:rPr lang="en-US" sz="170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diverse populations</a:t>
            </a:r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9633823" y="6346865"/>
            <a:ext cx="4243388" cy="1021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As a "Science Influencer," I translated complex health insights into narratives for adolescents, parents, and educators.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64218" y="560070"/>
            <a:ext cx="605433" cy="194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METHODS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1364218" y="858441"/>
            <a:ext cx="4312206" cy="538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Research Methodology</a:t>
            </a:r>
            <a:endParaRPr lang="en-US" sz="3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761" y="1594128"/>
            <a:ext cx="10830639" cy="57365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399328" y="5694027"/>
            <a:ext cx="2677849" cy="334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Data Collection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3208904" y="6123970"/>
            <a:ext cx="2868274" cy="706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8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Collect data from participants including children and their parents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2351992" y="2093621"/>
            <a:ext cx="2677849" cy="334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Data Cleaning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2161567" y="2523565"/>
            <a:ext cx="2868274" cy="706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8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Prepare and harmonize variables, remove inconsistencies.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8588405" y="2093621"/>
            <a:ext cx="2677850" cy="334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Quantitative Analysis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8588405" y="2523565"/>
            <a:ext cx="2868274" cy="706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Assess correlations between screen time and mental health.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9600037" y="5694212"/>
            <a:ext cx="2677849" cy="334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Science Communication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600037" y="6124156"/>
            <a:ext cx="2868274" cy="706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Frame findings for non-academic audiences using storytelling.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364218" y="7478197"/>
            <a:ext cx="11901845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6329"/>
            <a:ext cx="79629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METHODS</a:t>
            </a:r>
            <a:endParaRPr lang="en-US" sz="1400" dirty="0"/>
          </a:p>
        </p:txBody>
      </p:sp>
      <p:sp>
        <p:nvSpPr>
          <p:cNvPr id="3" name="Text 1"/>
          <p:cNvSpPr/>
          <p:nvPr/>
        </p:nvSpPr>
        <p:spPr>
          <a:xfrm>
            <a:off x="793790" y="155531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What We Measured</a:t>
            </a:r>
            <a:endParaRPr lang="en-US" sz="4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604254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454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Word Count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3945136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Frequency of negative words being used in children interviews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604254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56884" y="3454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Mental Health Markers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456884" y="3945136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Self-reported anxiety, depression, and loneliness indicators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124569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975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Diverse Populations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93790" y="6465451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Focused analysis on marginalized and diverse adolescent groups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5124569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56884" y="5975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Communication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456884" y="6465451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Framing and storytelling to disseminate findings to non-academic stakeholders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29978"/>
            <a:ext cx="112454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KEY FINDINGS</a:t>
            </a:r>
            <a:endParaRPr lang="en-US" sz="1400" dirty="0"/>
          </a:p>
        </p:txBody>
      </p:sp>
      <p:sp>
        <p:nvSpPr>
          <p:cNvPr id="4" name="Text 1"/>
          <p:cNvSpPr/>
          <p:nvPr/>
        </p:nvSpPr>
        <p:spPr>
          <a:xfrm>
            <a:off x="6280190" y="2178963"/>
            <a:ext cx="64267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It's Not </a:t>
            </a:r>
            <a:pPr algn="l" indent="0" marL="0">
              <a:lnSpc>
                <a:spcPts val="5550"/>
              </a:lnSpc>
              <a:buNone/>
            </a:pPr>
            <a:r>
              <a:rPr lang="en-US" sz="4450" i="1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How Much</a:t>
            </a:r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 — It's </a:t>
            </a:r>
            <a:pPr algn="l" indent="0" marL="0">
              <a:lnSpc>
                <a:spcPts val="5550"/>
              </a:lnSpc>
              <a:buNone/>
            </a:pPr>
            <a:r>
              <a:rPr lang="en-US" sz="4450" i="1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How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280190" y="3227903"/>
            <a:ext cx="7556421" cy="3339703"/>
          </a:xfrm>
          <a:prstGeom prst="roundRect">
            <a:avLst>
              <a:gd name="adj" fmla="val 1019"/>
            </a:avLst>
          </a:prstGeom>
          <a:solidFill>
            <a:srgbClr val="3E3E3E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3227903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3E3E3E"/>
          </a:solidFill>
          <a:ln/>
        </p:spPr>
      </p:sp>
      <p:sp>
        <p:nvSpPr>
          <p:cNvPr id="7" name="Text 4"/>
          <p:cNvSpPr/>
          <p:nvPr/>
        </p:nvSpPr>
        <p:spPr>
          <a:xfrm>
            <a:off x="6507004" y="3454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Passive Scrolling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507004" y="3945136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High-frequency social comparison linked to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negative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mental health outcomes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280190" y="4897755"/>
            <a:ext cx="7556421" cy="1669852"/>
          </a:xfrm>
          <a:prstGeom prst="rect">
            <a:avLst/>
          </a:prstGeom>
          <a:solidFill>
            <a:srgbClr val="3E3E3E"/>
          </a:solidFill>
          <a:ln/>
        </p:spPr>
      </p:sp>
      <p:sp>
        <p:nvSpPr>
          <p:cNvPr id="10" name="Shape 7"/>
          <p:cNvSpPr/>
          <p:nvPr/>
        </p:nvSpPr>
        <p:spPr>
          <a:xfrm>
            <a:off x="6280190" y="4897755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575757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1245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Active Engagement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5614988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Creative digital participation showed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less harmful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associations with well-being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746165"/>
            <a:ext cx="1036677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KEY FINDINGS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731520" y="1142762"/>
            <a:ext cx="7524750" cy="65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Protective Factors for Diverse Youth</a:t>
            </a:r>
            <a:endParaRPr lang="en-US" sz="4100" dirty="0"/>
          </a:p>
        </p:txBody>
      </p:sp>
      <p:sp>
        <p:nvSpPr>
          <p:cNvPr id="4" name="Text 2"/>
          <p:cNvSpPr/>
          <p:nvPr/>
        </p:nvSpPr>
        <p:spPr>
          <a:xfrm>
            <a:off x="731520" y="2481024"/>
            <a:ext cx="3027283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Critical Interventions Needed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731520" y="3000018"/>
            <a:ext cx="4277082" cy="1285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The data underscored </a:t>
            </a:r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digital literacy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and </a:t>
            </a:r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parental mediation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as protective factors—especially for marginalized and diverse youth.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31520" y="4458653"/>
            <a:ext cx="4277082" cy="964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These findings highlight a critical need for </a:t>
            </a:r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targeted educational interventions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that go beyond simple screen-time limits.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31520" y="5639276"/>
            <a:ext cx="4277082" cy="1486376"/>
          </a:xfrm>
          <a:prstGeom prst="roundRect">
            <a:avLst>
              <a:gd name="adj" fmla="val 2109"/>
            </a:avLst>
          </a:prstGeom>
          <a:solidFill>
            <a:srgbClr val="490315"/>
          </a:solidFill>
          <a:ln/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475" y="5946100"/>
            <a:ext cx="261223" cy="20895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410653" y="5883950"/>
            <a:ext cx="3388995" cy="964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The quality and nature of digital interaction matters more than time spent online.</a:t>
            </a:r>
            <a:endParaRPr lang="en-US" sz="160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048" y="2301359"/>
            <a:ext cx="8380333" cy="50281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3984"/>
            <a:ext cx="80974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SUMMARY</a:t>
            </a:r>
            <a:endParaRPr lang="en-US" sz="1400" dirty="0"/>
          </a:p>
        </p:txBody>
      </p:sp>
      <p:sp>
        <p:nvSpPr>
          <p:cNvPr id="3" name="Text 1"/>
          <p:cNvSpPr/>
          <p:nvPr/>
        </p:nvSpPr>
        <p:spPr>
          <a:xfrm>
            <a:off x="793790" y="1842968"/>
            <a:ext cx="67057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Professional Growth &amp; Impact</a:t>
            </a:r>
            <a:endParaRPr lang="en-US" sz="4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72351"/>
            <a:ext cx="4196358" cy="1143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44796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Basic Data Entry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970026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Started with foundational research skills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962" y="3232071"/>
            <a:ext cx="4196358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443776" y="41393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Sophisticated Analysis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443776" y="4629745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Advanced to complex quantitative methods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33" y="2891909"/>
            <a:ext cx="4196358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866948" y="37991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Science Communication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866948" y="4289584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Synthesized data into meaningful public narratives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793790" y="617779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This REEU experience was instrumental in my development as both a researcher and communicator—skills directly applicable to my future career in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public health and behavioral science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2026-03-03T05:17:07Z</dcterms:created>
  <dcterms:modified xsi:type="dcterms:W3CDTF">2026-03-03T05:17:07Z</dcterms:modified>
</cp:coreProperties>
</file>